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1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19" r:id="rId36"/>
    <p:sldId id="290" r:id="rId37"/>
    <p:sldId id="291" r:id="rId38"/>
    <p:sldId id="320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12192000" cy="6858000"/>
  <p:embeddedFontLst>
    <p:embeddedFont>
      <p:font typeface="QVABWF+Cambria Math" panose="020B0600070205080204" charset="0"/>
      <p:regular r:id="rId65"/>
    </p:embeddedFont>
    <p:embeddedFont>
      <p:font typeface="IOKPWA+Cambria Math" panose="020B0600070205080204" charset="0"/>
      <p:regular r:id="rId66"/>
    </p:embeddedFont>
    <p:embeddedFont>
      <p:font typeface="TWUTCB+Cambria Math" panose="020B0600070205080204" charset="0"/>
      <p:regular r:id="rId67"/>
    </p:embeddedFont>
    <p:embeddedFont>
      <p:font typeface="Arial Narrow" panose="020B0606020202030204" pitchFamily="34" charset="0"/>
      <p:regular r:id="rId68"/>
      <p:bold r:id="rId69"/>
      <p:italic r:id="rId70"/>
      <p:boldItalic r:id="rId71"/>
    </p:embeddedFont>
    <p:embeddedFont>
      <p:font typeface="VLJDSN+Cambria Math" panose="020B0600070205080204" charset="0"/>
      <p:regular r:id="rId72"/>
    </p:embeddedFont>
    <p:embeddedFont>
      <p:font typeface="Cambria Math" panose="02040503050406030204" pitchFamily="18" charset="0"/>
      <p:regular r:id="rId73"/>
    </p:embeddedFont>
    <p:embeddedFont>
      <p:font typeface="TKSJBG+Cambria Math" panose="020B0600070205080204" charset="0"/>
      <p:regular r:id="rId74"/>
    </p:embeddedFont>
    <p:embeddedFont>
      <p:font typeface="IWCTDA+Cambria Math" panose="020B0600070205080204" charset="0"/>
      <p:regular r:id="rId75"/>
    </p:embeddedFont>
    <p:embeddedFont>
      <p:font typeface="EQPBLS+Wingdings" panose="020B0600070205080204" charset="2"/>
      <p:regular r:id="rId76"/>
    </p:embeddedFont>
    <p:embeddedFont>
      <p:font typeface="HELNPA+Cambria Math" panose="020B0600070205080204" charset="0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>
      <p:cViewPr varScale="1">
        <p:scale>
          <a:sx n="83" d="100"/>
          <a:sy n="83" d="100"/>
        </p:scale>
        <p:origin x="595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is.informatik.uni-freiburg.de/teaching/ws17/mapping/pdf/slam10-gridmaps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vml.sakura.ne.jp/koeda/PCL/tutorials/html/voxel_grid.htm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zi-forschungszentrum-informatik/Lanelet2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zi-forschungszentrum-informatik/liblanelet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199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13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1967450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14316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83686" y="3266127"/>
            <a:ext cx="244838" cy="26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4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A66AC"/>
                </a:solidFill>
                <a:latin typeface="Arial Narrow"/>
                <a:cs typeface="Arial Narrow"/>
              </a:rPr>
              <a:t>–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55159"/>
            <a:ext cx="270847" cy="1280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1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799856" y="1988840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153150" y="2419609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required to update the belief map. 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2837259"/>
            <a:ext cx="12144375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8426" y="3214952"/>
            <a:ext cx="256587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44972" y="3214952"/>
            <a:ext cx="256587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7405" y="3214952"/>
            <a:ext cx="256587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62938" y="3278847"/>
            <a:ext cx="5966813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spc="36" dirty="0">
                <a:solidFill>
                  <a:srgbClr val="002060"/>
                </a:solidFill>
                <a:latin typeface="IOKPWA+Cambria Math"/>
                <a:cs typeface="IOKPWA+Cambria Math"/>
              </a:rPr>
              <a:t>푏푒푙</a:t>
            </a:r>
            <a:r>
              <a:rPr sz="3200" spc="18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3200" spc="26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  <a:r>
              <a:rPr sz="3200" spc="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푛푝</a:t>
            </a:r>
            <a:r>
              <a:rPr sz="3200" spc="6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3200" spc="133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3200" spc="173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spc="36" dirty="0">
                <a:solidFill>
                  <a:srgbClr val="002060"/>
                </a:solidFill>
                <a:latin typeface="IOKPWA+Cambria Math"/>
                <a:cs typeface="IOKPWA+Cambria Math"/>
              </a:rPr>
              <a:t>푏푒푙</a:t>
            </a:r>
            <a:r>
              <a:rPr sz="3200" spc="3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(푚</a:t>
            </a:r>
            <a:r>
              <a:rPr sz="3200" spc="2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20722" y="3446600"/>
            <a:ext cx="283286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12259" y="3446600"/>
            <a:ext cx="283286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3892" y="515357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5"/>
              <p:cNvSpPr txBox="1"/>
              <p:nvPr/>
            </p:nvSpPr>
            <p:spPr>
              <a:xfrm>
                <a:off x="6007044" y="3466040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1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44" y="3466040"/>
                <a:ext cx="806196" cy="230832"/>
              </a:xfrm>
              <a:prstGeom prst="rect">
                <a:avLst/>
              </a:prstGeom>
              <a:blipFill>
                <a:blip r:embed="rId3"/>
                <a:stretch>
                  <a:fillRect t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0163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472" y="2809526"/>
            <a:ext cx="462161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37" dirty="0">
                <a:solidFill>
                  <a:srgbClr val="002060"/>
                </a:solidFill>
                <a:latin typeface="IOKPWA+Cambria Math"/>
                <a:cs typeface="IOKPWA+Cambria Math"/>
              </a:rPr>
              <a:t>푏푒푙</a:t>
            </a:r>
            <a:r>
              <a:rPr sz="2650" spc="1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50" spc="125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푛푝</a:t>
            </a:r>
            <a:r>
              <a:rPr sz="265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11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50" spc="5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43" dirty="0">
                <a:solidFill>
                  <a:srgbClr val="002060"/>
                </a:solidFill>
                <a:latin typeface="IOKPWA+Cambria Math"/>
                <a:cs typeface="IOKPWA+Cambria Math"/>
              </a:rPr>
              <a:t>푏푒푙</a:t>
            </a:r>
            <a:r>
              <a:rPr sz="2650" spc="28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33" dirty="0">
                <a:solidFill>
                  <a:srgbClr val="002060"/>
                </a:solidFill>
                <a:latin typeface="IOKPWA+Cambria Math"/>
                <a:cs typeface="IOKPWA+Cambria Math"/>
              </a:rPr>
              <a:t>(푚)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4291" y="2949320"/>
            <a:ext cx="261136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1634" y="2949320"/>
            <a:ext cx="261136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0163" y="4062393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02878" y="5571192"/>
            <a:ext cx="32236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06523" y="5757526"/>
            <a:ext cx="5125581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27" dirty="0">
                <a:solidFill>
                  <a:srgbClr val="002060"/>
                </a:solidFill>
                <a:latin typeface="IOKPWA+Cambria Math"/>
                <a:cs typeface="IOKPWA+Cambria Math"/>
              </a:rPr>
              <a:t>푏푒푙</a:t>
            </a:r>
            <a:r>
              <a:rPr sz="2900" baseline="-20377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sz="2900" spc="552" baseline="-2037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50" spc="124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→</a:t>
            </a:r>
            <a:r>
              <a:rPr sz="2650" spc="9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(</a:t>
            </a:r>
            <a:r>
              <a:rPr sz="2650" spc="11" dirty="0">
                <a:solidFill>
                  <a:srgbClr val="002060"/>
                </a:solidFill>
                <a:latin typeface="IWCTDA+Cambria Math"/>
                <a:cs typeface="IWCTDA+Cambria Math"/>
              </a:rPr>
              <a:t>−</a:t>
            </a:r>
            <a:r>
              <a:rPr sz="2650" spc="14" dirty="0">
                <a:solidFill>
                  <a:srgbClr val="002060"/>
                </a:solidFill>
                <a:latin typeface="IOKPWA+Cambria Math"/>
                <a:cs typeface="IOKPWA+Cambria Math"/>
              </a:rPr>
              <a:t>∞,</a:t>
            </a:r>
            <a:r>
              <a:rPr sz="2650" spc="-2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14" dirty="0">
                <a:solidFill>
                  <a:srgbClr val="002060"/>
                </a:solidFill>
                <a:latin typeface="IOKPWA+Cambria Math"/>
                <a:cs typeface="IOKPWA+Cambria Math"/>
              </a:rPr>
              <a:t>∞)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15909" y="5801316"/>
            <a:ext cx="547538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8258177" y="6039590"/>
                <a:ext cx="1230706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02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242852"/>
                          </a:solidFill>
                          <a:latin typeface="Cambria Math" panose="02040503050406030204" pitchFamily="18" charset="0"/>
                          <a:cs typeface="IOKPWA+Cambria Math"/>
                        </a:rPr>
                        <m:t>1−</m:t>
                      </m:r>
                      <m:r>
                        <a:rPr lang="en-US" altLang="ja-JP" sz="2400" b="0" i="1" smtClean="0">
                          <a:solidFill>
                            <a:srgbClr val="242852"/>
                          </a:solidFill>
                          <a:latin typeface="Cambria Math" panose="02040503050406030204" pitchFamily="18" charset="0"/>
                          <a:cs typeface="IOKPWA+Cambria Math"/>
                        </a:rPr>
                        <m:t>𝑝</m:t>
                      </m:r>
                    </m:oMath>
                  </m:oMathPara>
                </a14:m>
                <a:endParaRPr sz="2400" dirty="0">
                  <a:solidFill>
                    <a:srgbClr val="242852"/>
                  </a:solidFill>
                  <a:latin typeface="IOKPWA+Cambria Math"/>
                  <a:cs typeface="IOKPWA+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7" y="6039590"/>
                <a:ext cx="1230706" cy="307777"/>
              </a:xfrm>
              <a:prstGeom prst="rect">
                <a:avLst/>
              </a:prstGeom>
              <a:blipFill>
                <a:blip r:embed="rId3"/>
                <a:stretch>
                  <a:fillRect t="-2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5"/>
              <p:cNvSpPr txBox="1"/>
              <p:nvPr/>
            </p:nvSpPr>
            <p:spPr>
              <a:xfrm>
                <a:off x="4389144" y="2955452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13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44" y="2955452"/>
                <a:ext cx="806196" cy="230832"/>
              </a:xfrm>
              <a:prstGeom prst="rect">
                <a:avLst/>
              </a:prstGeom>
              <a:blipFill>
                <a:blip r:embed="rId4"/>
                <a:stretch>
                  <a:fillRect t="-210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/>
          <p:cNvSpPr/>
          <p:nvPr/>
        </p:nvSpPr>
        <p:spPr>
          <a:xfrm>
            <a:off x="7536160" y="116632"/>
            <a:ext cx="4655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Multiplication of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floating-point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numbers on a computer can lead to significant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rounding error </a:t>
            </a:r>
            <a:r>
              <a:rPr lang="en-US" altLang="ja-JP" dirty="0" smtClean="0">
                <a:latin typeface="TEUSEH+HelveticaNeue"/>
              </a:rPr>
              <a:t>(</a:t>
            </a:r>
            <a:r>
              <a:rPr lang="ja-JP" altLang="en-US" dirty="0" smtClean="0">
                <a:latin typeface="TEUSEH+HelveticaNeue"/>
              </a:rPr>
              <a:t>丸め誤差</a:t>
            </a:r>
            <a:r>
              <a:rPr lang="en-US" altLang="ja-JP" dirty="0" smtClean="0">
                <a:latin typeface="TEUSEH+HelveticaNeue"/>
              </a:rPr>
              <a:t>)</a:t>
            </a:r>
            <a:r>
              <a:rPr lang="en-US" altLang="ja-JP" dirty="0" smtClean="0">
                <a:solidFill>
                  <a:srgbClr val="FF0000"/>
                </a:solidFill>
                <a:latin typeface="TEUSEH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when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multiplying small numbers, which in turn can lead to instability in the estimate of the probabilities. 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266576" y="567025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by </a:t>
            </a:r>
            <a:endParaRPr lang="ja-JP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34963" y="920605"/>
            <a:ext cx="32236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5617" y="1150728"/>
            <a:ext cx="203923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푙표푔</a:t>
            </a:r>
            <a:r>
              <a:rPr sz="2400" dirty="0">
                <a:solidFill>
                  <a:srgbClr val="242852"/>
                </a:solidFill>
                <a:latin typeface="IWCTDA+Cambria Math"/>
                <a:cs typeface="IWCTDA+Cambria Math"/>
              </a:rPr>
              <a:t>푖푡</a:t>
            </a:r>
            <a:r>
              <a:rPr sz="2400" spc="45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푝</a:t>
            </a:r>
            <a:r>
              <a:rPr sz="2400" spc="109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=</a:t>
            </a:r>
            <a:r>
              <a:rPr sz="2400" spc="5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log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0038" y="5303333"/>
            <a:ext cx="1716931" cy="8311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5176" marR="0">
              <a:lnSpc>
                <a:spcPts val="2404"/>
              </a:lnSpc>
              <a:spcBef>
                <a:spcPts val="0"/>
              </a:spcBef>
              <a:spcAft>
                <a:spcPts val="0"/>
              </a:spcAft>
            </a:pPr>
            <a:r>
              <a:rPr sz="3600" spc="116" baseline="-50057" dirty="0">
                <a:solidFill>
                  <a:srgbClr val="242852"/>
                </a:solidFill>
                <a:latin typeface="IOKPWA+Cambria Math"/>
                <a:cs typeface="IOKPWA+Cambria Math"/>
              </a:rPr>
              <a:t>푒</a:t>
            </a:r>
            <a:r>
              <a:rPr sz="1750" dirty="0">
                <a:solidFill>
                  <a:srgbClr val="242852"/>
                </a:solidFill>
                <a:latin typeface="IWCTDA+Cambria Math"/>
                <a:cs typeface="IWCTDA+Cambria Math"/>
              </a:rPr>
              <a:t>푙표푔</a:t>
            </a:r>
            <a:r>
              <a:rPr sz="1750" dirty="0">
                <a:solidFill>
                  <a:srgbClr val="242852"/>
                </a:solidFill>
                <a:latin typeface="IOKPWA+Cambria Math"/>
                <a:cs typeface="IOKPWA+Cambria Math"/>
              </a:rPr>
              <a:t>푖푡</a:t>
            </a:r>
            <a:r>
              <a:rPr sz="1750" spc="3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242852"/>
                </a:solidFill>
                <a:latin typeface="IWCTDA+Cambria Math"/>
                <a:cs typeface="IWCTDA+Cambria Math"/>
              </a:rPr>
              <a:t>푝</a:t>
            </a:r>
          </a:p>
          <a:p>
            <a:pPr marL="0" marR="0">
              <a:lnSpc>
                <a:spcPts val="2402"/>
              </a:lnSpc>
              <a:spcBef>
                <a:spcPts val="852"/>
              </a:spcBef>
              <a:spcAft>
                <a:spcPts val="0"/>
              </a:spcAft>
            </a:pPr>
            <a:r>
              <a:rPr sz="3600" baseline="-41142" dirty="0">
                <a:solidFill>
                  <a:srgbClr val="242852"/>
                </a:solidFill>
                <a:latin typeface="IWCTDA+Cambria Math"/>
                <a:cs typeface="IWCTDA+Cambria Math"/>
              </a:rPr>
              <a:t>1</a:t>
            </a:r>
            <a:r>
              <a:rPr sz="3600" spc="-369" baseline="-4114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600" baseline="-41142" dirty="0">
                <a:solidFill>
                  <a:srgbClr val="242852"/>
                </a:solidFill>
                <a:latin typeface="IOKPWA+Cambria Math"/>
                <a:cs typeface="IOKPWA+Cambria Math"/>
              </a:rPr>
              <a:t>+</a:t>
            </a:r>
            <a:r>
              <a:rPr sz="3600" spc="-376" baseline="-4114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600" spc="116" baseline="-41142" dirty="0">
                <a:solidFill>
                  <a:srgbClr val="242852"/>
                </a:solidFill>
                <a:latin typeface="IOKPWA+Cambria Math"/>
                <a:cs typeface="IOKPWA+Cambria Math"/>
              </a:rPr>
              <a:t>푒</a:t>
            </a:r>
            <a:r>
              <a:rPr sz="1750" dirty="0">
                <a:solidFill>
                  <a:srgbClr val="242852"/>
                </a:solidFill>
                <a:latin typeface="IWCTDA+Cambria Math"/>
                <a:cs typeface="IWCTDA+Cambria Math"/>
              </a:rPr>
              <a:t>푙표푔</a:t>
            </a:r>
            <a:r>
              <a:rPr sz="1750" spc="25" dirty="0">
                <a:solidFill>
                  <a:srgbClr val="242852"/>
                </a:solidFill>
                <a:latin typeface="IOKPWA+Cambria Math"/>
                <a:cs typeface="IOKPWA+Cambria Math"/>
              </a:rPr>
              <a:t>푖푡(</a:t>
            </a:r>
            <a:r>
              <a:rPr sz="1750" spc="15" dirty="0">
                <a:solidFill>
                  <a:srgbClr val="242852"/>
                </a:solidFill>
                <a:latin typeface="IWCTDA+Cambria Math"/>
                <a:cs typeface="IWCTDA+Cambria Math"/>
              </a:rPr>
              <a:t>푝</a:t>
            </a:r>
            <a:r>
              <a:rPr sz="1750" dirty="0">
                <a:solidFill>
                  <a:srgbClr val="242852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59808" y="5580404"/>
            <a:ext cx="638144" cy="343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푝</a:t>
            </a:r>
            <a:r>
              <a:rPr sz="2400" spc="9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IOKPWA+Cambria Math"/>
                <a:cs typeface="IOKPWA+Cambria Math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2"/>
              <p:cNvSpPr txBox="1"/>
              <p:nvPr/>
            </p:nvSpPr>
            <p:spPr>
              <a:xfrm>
                <a:off x="5879976" y="1402446"/>
                <a:ext cx="1230706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02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242852"/>
                          </a:solidFill>
                          <a:latin typeface="Cambria Math" panose="02040503050406030204" pitchFamily="18" charset="0"/>
                          <a:cs typeface="IOKPWA+Cambria Math"/>
                        </a:rPr>
                        <m:t>1−</m:t>
                      </m:r>
                      <m:r>
                        <a:rPr lang="en-US" altLang="ja-JP" sz="2400" b="0" i="1" smtClean="0">
                          <a:solidFill>
                            <a:srgbClr val="242852"/>
                          </a:solidFill>
                          <a:latin typeface="Cambria Math" panose="02040503050406030204" pitchFamily="18" charset="0"/>
                          <a:cs typeface="IOKPWA+Cambria Math"/>
                        </a:rPr>
                        <m:t>𝑝</m:t>
                      </m:r>
                    </m:oMath>
                  </m:oMathPara>
                </a14:m>
                <a:endParaRPr sz="2400" dirty="0">
                  <a:solidFill>
                    <a:srgbClr val="242852"/>
                  </a:solidFill>
                  <a:latin typeface="IOKPWA+Cambria Math"/>
                  <a:cs typeface="IOKPWA+Cambria Math"/>
                </a:endParaRPr>
              </a:p>
            </p:txBody>
          </p:sp>
        </mc:Choice>
        <mc:Fallback xmlns="">
          <p:sp>
            <p:nvSpPr>
              <p:cNvPr id="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402446"/>
                <a:ext cx="1230706" cy="307777"/>
              </a:xfrm>
              <a:prstGeom prst="rect">
                <a:avLst/>
              </a:prstGeom>
              <a:blipFill>
                <a:blip r:embed="rId3"/>
                <a:stretch>
                  <a:fillRect t="-23529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456694" y="6200977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つまり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logistic function</a:t>
            </a:r>
            <a:endParaRPr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3009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744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4929" y="2087371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10373" y="2087371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11345" y="2141125"/>
            <a:ext cx="4243662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50" spc="5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29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14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650" spc="440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,</a:t>
            </a:r>
            <a:r>
              <a:rPr sz="2650" spc="-2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50" spc="14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2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650" spc="24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650" spc="441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63872" y="2399967"/>
            <a:ext cx="405382" cy="37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93969" y="2627535"/>
            <a:ext cx="1093431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50" spc="48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114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5283" y="5016118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70727" y="5016118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30294" y="5069872"/>
            <a:ext cx="3284812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50" spc="5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30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14" dirty="0">
                <a:solidFill>
                  <a:srgbClr val="002060"/>
                </a:solidFill>
                <a:latin typeface="IOKPWA+Cambria Math"/>
                <a:cs typeface="IOKPWA+Cambria Math"/>
              </a:rPr>
              <a:t>|푚</a:t>
            </a:r>
            <a:r>
              <a:rPr sz="2650" spc="144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2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650" spc="24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650" spc="441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54550" y="5211190"/>
            <a:ext cx="261136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07461" y="5274961"/>
            <a:ext cx="239062" cy="285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73223" y="5328740"/>
            <a:ext cx="2014980" cy="426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50" spc="57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50" spc="111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381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  <a:p>
            <a:pPr marL="1022858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32858" y="5556358"/>
            <a:ext cx="1094955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50" spc="50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50" spc="114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15"/>
              <p:cNvSpPr txBox="1"/>
              <p:nvPr/>
            </p:nvSpPr>
            <p:spPr>
              <a:xfrm>
                <a:off x="5254335" y="2297404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4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35" y="2297404"/>
                <a:ext cx="806196" cy="230832"/>
              </a:xfrm>
              <a:prstGeom prst="rect">
                <a:avLst/>
              </a:prstGeom>
              <a:blipFill>
                <a:blip r:embed="rId3"/>
                <a:stretch>
                  <a:fillRect l="-3788" t="-21053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5"/>
              <p:cNvSpPr txBox="1"/>
              <p:nvPr/>
            </p:nvSpPr>
            <p:spPr>
              <a:xfrm>
                <a:off x="6424929" y="2827215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29" y="2827215"/>
                <a:ext cx="806196" cy="230832"/>
              </a:xfrm>
              <a:prstGeom prst="rect">
                <a:avLst/>
              </a:prstGeom>
              <a:blipFill>
                <a:blip r:embed="rId4"/>
                <a:stretch>
                  <a:fillRect l="-3788" t="-21053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15"/>
              <p:cNvSpPr txBox="1"/>
              <p:nvPr/>
            </p:nvSpPr>
            <p:spPr>
              <a:xfrm>
                <a:off x="7626184" y="2284551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6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184" y="2284551"/>
                <a:ext cx="806196" cy="230832"/>
              </a:xfrm>
              <a:prstGeom prst="rect">
                <a:avLst/>
              </a:prstGeom>
              <a:blipFill>
                <a:blip r:embed="rId5"/>
                <a:stretch>
                  <a:fillRect l="-3030" t="-21053" r="-30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5"/>
              <p:cNvSpPr txBox="1"/>
              <p:nvPr/>
            </p:nvSpPr>
            <p:spPr>
              <a:xfrm>
                <a:off x="5743955" y="2798356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7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55" y="2798356"/>
                <a:ext cx="806196" cy="230832"/>
              </a:xfrm>
              <a:prstGeom prst="rect">
                <a:avLst/>
              </a:prstGeom>
              <a:blipFill>
                <a:blip r:embed="rId6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5"/>
              <p:cNvSpPr txBox="1"/>
              <p:nvPr/>
            </p:nvSpPr>
            <p:spPr>
              <a:xfrm>
                <a:off x="4566184" y="2291220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8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84" y="2291220"/>
                <a:ext cx="806196" cy="230832"/>
              </a:xfrm>
              <a:prstGeom prst="rect">
                <a:avLst/>
              </a:prstGeom>
              <a:blipFill>
                <a:blip r:embed="rId7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5"/>
              <p:cNvSpPr txBox="1"/>
              <p:nvPr/>
            </p:nvSpPr>
            <p:spPr>
              <a:xfrm>
                <a:off x="9250244" y="1484784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</m:ctrlPr>
                        </m:sSubPr>
                        <m:e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29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244" y="1484784"/>
                <a:ext cx="806196" cy="230832"/>
              </a:xfrm>
              <a:prstGeom prst="rect">
                <a:avLst/>
              </a:prstGeom>
              <a:blipFill>
                <a:blip r:embed="rId8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5"/>
              <p:cNvSpPr txBox="1"/>
              <p:nvPr/>
            </p:nvSpPr>
            <p:spPr>
              <a:xfrm>
                <a:off x="9443013" y="1763323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</m:ctrlPr>
                        </m:sSubPr>
                        <m:e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1:</m:t>
                          </m:r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𝑡</m:t>
                          </m:r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0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013" y="1763323"/>
                <a:ext cx="806196" cy="230832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5"/>
              <p:cNvSpPr txBox="1"/>
              <p:nvPr/>
            </p:nvSpPr>
            <p:spPr>
              <a:xfrm>
                <a:off x="9264352" y="3990256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</m:ctrlPr>
                        </m:sSubPr>
                        <m:e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990256"/>
                <a:ext cx="806196" cy="230832"/>
              </a:xfrm>
              <a:prstGeom prst="rect">
                <a:avLst/>
              </a:prstGeom>
              <a:blipFill>
                <a:blip r:embed="rId10"/>
                <a:stretch>
                  <a:fillRect t="-2703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5"/>
              <p:cNvSpPr txBox="1"/>
              <p:nvPr/>
            </p:nvSpPr>
            <p:spPr>
              <a:xfrm>
                <a:off x="9480376" y="4260159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</m:ctrlPr>
                        </m:sSubPr>
                        <m:e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1:</m:t>
                          </m:r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𝑡</m:t>
                          </m:r>
                          <m:r>
                            <a:rPr lang="en-US" altLang="ja-JP" sz="175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VLJDSN+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4260159"/>
                <a:ext cx="806196" cy="230832"/>
              </a:xfrm>
              <a:prstGeom prst="rect">
                <a:avLst/>
              </a:prstGeom>
              <a:blipFill>
                <a:blip r:embed="rId11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5"/>
              <p:cNvSpPr txBox="1"/>
              <p:nvPr/>
            </p:nvSpPr>
            <p:spPr>
              <a:xfrm>
                <a:off x="4980476" y="5755592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3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476" y="5755592"/>
                <a:ext cx="806196" cy="230832"/>
              </a:xfrm>
              <a:prstGeom prst="rect">
                <a:avLst/>
              </a:prstGeom>
              <a:blipFill>
                <a:blip r:embed="rId12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5"/>
              <p:cNvSpPr txBox="1"/>
              <p:nvPr/>
            </p:nvSpPr>
            <p:spPr>
              <a:xfrm>
                <a:off x="5692902" y="5728028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4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02" y="5728028"/>
                <a:ext cx="806196" cy="230832"/>
              </a:xfrm>
              <a:prstGeom prst="rect">
                <a:avLst/>
              </a:prstGeom>
              <a:blipFill>
                <a:blip r:embed="rId13"/>
                <a:stretch>
                  <a:fillRect l="-3788" t="-21053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5"/>
              <p:cNvSpPr txBox="1"/>
              <p:nvPr/>
            </p:nvSpPr>
            <p:spPr>
              <a:xfrm>
                <a:off x="6370621" y="5206614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621" y="5206614"/>
                <a:ext cx="806196" cy="230832"/>
              </a:xfrm>
              <a:prstGeom prst="rect">
                <a:avLst/>
              </a:prstGeom>
              <a:blipFill>
                <a:blip r:embed="rId14"/>
                <a:stretch>
                  <a:fillRect l="-3030" t="-18421" r="-30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274849" y="2172003"/>
                <a:ext cx="446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849" y="2172003"/>
                <a:ext cx="4467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662917" y="2182697"/>
                <a:ext cx="446739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917" y="2182697"/>
                <a:ext cx="446739" cy="537135"/>
              </a:xfrm>
              <a:prstGeom prst="rect">
                <a:avLst/>
              </a:prstGeom>
              <a:blipFill>
                <a:blip r:embed="rId16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3206586" y="2182697"/>
                <a:ext cx="446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586" y="2182697"/>
                <a:ext cx="446739" cy="523220"/>
              </a:xfrm>
              <a:prstGeom prst="rect">
                <a:avLst/>
              </a:prstGeom>
              <a:blipFill>
                <a:blip r:embed="rId17"/>
                <a:stretch>
                  <a:fillRect r="-34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9692689" y="51233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（⼤事）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8539920" y="1938751"/>
                <a:ext cx="3652079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dirty="0" smtClean="0">
                    <a:solidFill>
                      <a:srgbClr val="000000"/>
                    </a:solidFill>
                    <a:latin typeface="MAVFHF+PingFangSC-Regular"/>
                  </a:rPr>
                  <a:t>理由：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we would like to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TEUSEH+HelveticaNeue"/>
                  </a:rPr>
                  <a:t>update the occupancy grid with only the most recent sensor measurement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TEUSEH+HelveticaNeue"/>
                  </a:rPr>
                  <a:t>)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rather than storing all measurements and applying them again every time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920" y="1938751"/>
                <a:ext cx="3652079" cy="1754326"/>
              </a:xfrm>
              <a:prstGeom prst="rect">
                <a:avLst/>
              </a:prstGeom>
              <a:blipFill>
                <a:blip r:embed="rId18"/>
                <a:stretch>
                  <a:fillRect l="-1503" t="-1736" b="-3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0249209" y="1715616"/>
            <a:ext cx="239279" cy="371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411345" y="1340768"/>
            <a:ext cx="2276055" cy="374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証明は次のスライド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721588" y="4077072"/>
            <a:ext cx="2872381" cy="453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7310372" y="5301347"/>
                <a:ext cx="4675339" cy="946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Markov assumption ensures that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TEUSEH+HelveticaNeue"/>
                  </a:rPr>
                  <a:t>current measurement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 is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TEUSEH+HelveticaNeue"/>
                  </a:rPr>
                  <a:t>independent of previous measurements if the map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TEUSEH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is known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72" y="5301347"/>
                <a:ext cx="4675339" cy="946991"/>
              </a:xfrm>
              <a:prstGeom prst="rect">
                <a:avLst/>
              </a:prstGeom>
              <a:blipFill>
                <a:blip r:embed="rId19"/>
                <a:stretch>
                  <a:fillRect l="-1043" t="-3871" b="-58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/>
          <p:cNvCxnSpPr/>
          <p:nvPr/>
        </p:nvCxnSpPr>
        <p:spPr>
          <a:xfrm flipH="1">
            <a:off x="4980476" y="2399967"/>
            <a:ext cx="539460" cy="2616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38337"/>
            <a:ext cx="6543675" cy="298132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15480" y="54868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Applying Bayes’ rule</a:t>
            </a:r>
            <a:r>
              <a:rPr lang="ja-JP" altLang="en-US" dirty="0" smtClean="0"/>
              <a:t>」ステップの証明：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98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91277" y="1531795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4528" y="1531795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6895" y="1582163"/>
            <a:ext cx="2443876" cy="36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푦</a:t>
            </a:r>
            <a:r>
              <a:rPr sz="2600" spc="1086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푚</a:t>
            </a:r>
            <a:r>
              <a:rPr sz="2600" spc="1384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00" spc="104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7434" y="1719247"/>
            <a:ext cx="258451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83686" y="1784779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63038" y="1835147"/>
            <a:ext cx="1964990" cy="4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00" spc="104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00" spc="36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  <a:p>
            <a:pPr marL="995552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60315" y="2056127"/>
            <a:ext cx="1067704" cy="36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00" spc="46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00" spc="107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65029" y="2808459"/>
            <a:ext cx="32236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892" y="2864275"/>
            <a:ext cx="270847" cy="216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81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72679" y="3038584"/>
            <a:ext cx="1953506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logit</a:t>
            </a:r>
            <a:r>
              <a:rPr sz="2400" spc="40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10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  <a:r>
              <a:rPr sz="2400" spc="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log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01945" y="3713020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81422" y="3763151"/>
            <a:ext cx="1941127" cy="369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푚</a:t>
            </a:r>
            <a:r>
              <a:rPr sz="2600" spc="1047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푦</a:t>
            </a:r>
            <a:r>
              <a:rPr sz="2600" spc="1435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455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푦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784469" y="3900234"/>
            <a:ext cx="258586" cy="279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58660" y="3900234"/>
            <a:ext cx="258586" cy="279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98671" y="3965766"/>
            <a:ext cx="236925" cy="279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74542" y="4016135"/>
            <a:ext cx="1768242" cy="369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00" spc="5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00" spc="108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00" spc="211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83559" y="4153710"/>
            <a:ext cx="258451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382717" y="4273349"/>
            <a:ext cx="846418" cy="39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467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spc="51" dirty="0">
                <a:solidFill>
                  <a:srgbClr val="4A8EF2"/>
                </a:solidFill>
                <a:latin typeface="IOKPWA+Cambria Math"/>
                <a:cs typeface="IOKPWA+Cambria Math"/>
              </a:rPr>
              <a:t>푚</a:t>
            </a:r>
            <a:r>
              <a:rPr sz="2850" baseline="29999" dirty="0">
                <a:solidFill>
                  <a:srgbClr val="4A8EF2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16830" y="5033058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45529" y="5033058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96563" y="5083426"/>
            <a:ext cx="3960083" cy="36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푚</a:t>
            </a:r>
            <a:r>
              <a:rPr sz="2600" spc="1046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푦</a:t>
            </a:r>
            <a:r>
              <a:rPr sz="2600" spc="1436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푝</a:t>
            </a:r>
            <a:r>
              <a:rPr sz="2600" spc="455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A8EF2"/>
                </a:solidFill>
                <a:latin typeface="IOKPWA+Cambria Math"/>
                <a:cs typeface="IOKPWA+Cambria Math"/>
              </a:rPr>
              <a:t>푦</a:t>
            </a:r>
            <a:r>
              <a:rPr sz="2600" spc="1339" dirty="0">
                <a:solidFill>
                  <a:srgbClr val="4A8EF2"/>
                </a:solidFill>
                <a:latin typeface="Times New Roman"/>
                <a:cs typeface="Times New Roman"/>
              </a:rPr>
              <a:t> </a:t>
            </a:r>
            <a:r>
              <a:rPr sz="2600" spc="20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600" spc="1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600" spc="427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99354" y="5220510"/>
            <a:ext cx="258451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773801" y="5220510"/>
            <a:ext cx="258451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712973" y="5286042"/>
            <a:ext cx="236818" cy="27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092705" y="5336198"/>
            <a:ext cx="1966743" cy="369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600" spc="55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00" spc="104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00" spc="370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088258" y="5473282"/>
            <a:ext cx="462802" cy="279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244972" y="5531194"/>
            <a:ext cx="236925" cy="279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4A8EF2"/>
                </a:solidFill>
                <a:latin typeface="IOKPWA+Cambria Math"/>
                <a:cs typeface="IOKPWA+Cambria Math"/>
              </a:rPr>
              <a:t>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4483358" y="5449881"/>
                <a:ext cx="446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358" y="5449881"/>
                <a:ext cx="4467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4842784" y="5407310"/>
                <a:ext cx="446739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784" y="5407310"/>
                <a:ext cx="446739" cy="537135"/>
              </a:xfrm>
              <a:prstGeom prst="rect">
                <a:avLst/>
              </a:prstGeom>
              <a:blipFill>
                <a:blip r:embed="rId4"/>
                <a:stretch>
                  <a:fillRect r="-67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441903" y="5458032"/>
                <a:ext cx="446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03" y="5458032"/>
                <a:ext cx="446739" cy="523220"/>
              </a:xfrm>
              <a:prstGeom prst="rect">
                <a:avLst/>
              </a:prstGeom>
              <a:blipFill>
                <a:blip r:embed="rId5"/>
                <a:stretch>
                  <a:fillRect r="-319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5"/>
              <p:cNvSpPr txBox="1"/>
              <p:nvPr/>
            </p:nvSpPr>
            <p:spPr>
              <a:xfrm>
                <a:off x="6972384" y="5220782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38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84" y="5220782"/>
                <a:ext cx="806196" cy="230832"/>
              </a:xfrm>
              <a:prstGeom prst="rect">
                <a:avLst/>
              </a:prstGeom>
              <a:blipFill>
                <a:blip r:embed="rId6"/>
                <a:stretch>
                  <a:fillRect l="-3788" t="-18421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9676207" y="3167389"/>
                <a:ext cx="13828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207" y="3167389"/>
                <a:ext cx="13828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15"/>
              <p:cNvSpPr txBox="1"/>
              <p:nvPr/>
            </p:nvSpPr>
            <p:spPr>
              <a:xfrm>
                <a:off x="6569286" y="1733735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40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86" y="1733735"/>
                <a:ext cx="806196" cy="230832"/>
              </a:xfrm>
              <a:prstGeom prst="rect">
                <a:avLst/>
              </a:prstGeom>
              <a:blipFill>
                <a:blip r:embed="rId8"/>
                <a:stretch>
                  <a:fillRect l="-3788" t="-18421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15"/>
              <p:cNvSpPr txBox="1"/>
              <p:nvPr/>
            </p:nvSpPr>
            <p:spPr>
              <a:xfrm>
                <a:off x="5881757" y="2222836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1: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4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57" y="2222836"/>
                <a:ext cx="806196" cy="230832"/>
              </a:xfrm>
              <a:prstGeom prst="rect">
                <a:avLst/>
              </a:prstGeom>
              <a:blipFill>
                <a:blip r:embed="rId9"/>
                <a:stretch>
                  <a:fillRect l="-3788" t="-21053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5"/>
              <p:cNvSpPr txBox="1"/>
              <p:nvPr/>
            </p:nvSpPr>
            <p:spPr>
              <a:xfrm>
                <a:off x="5217998" y="2210384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4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98" y="2210384"/>
                <a:ext cx="806196" cy="230832"/>
              </a:xfrm>
              <a:prstGeom prst="rect">
                <a:avLst/>
              </a:prstGeom>
              <a:blipFill>
                <a:blip r:embed="rId10"/>
                <a:stretch>
                  <a:fillRect t="-108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/>
          <p:cNvSpPr/>
          <p:nvPr/>
        </p:nvSpPr>
        <p:spPr>
          <a:xfrm>
            <a:off x="3842010" y="2864275"/>
            <a:ext cx="3478126" cy="42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6627" y="762522"/>
            <a:ext cx="2860675" cy="346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1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2A5C"/>
                </a:solidFill>
                <a:latin typeface="Times New Roman"/>
                <a:cs typeface="Times New Roman"/>
              </a:rPr>
              <a:t>Occupied</a:t>
            </a:r>
            <a:r>
              <a:rPr sz="2200" spc="10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2A5C"/>
                </a:solidFill>
                <a:latin typeface="Times New Roman"/>
                <a:cs typeface="Times New Roman"/>
              </a:rPr>
              <a:t>- 1</a:t>
            </a:r>
            <a:r>
              <a:rPr sz="2200" spc="2564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2A5C"/>
                </a:solidFill>
                <a:latin typeface="Times New Roman"/>
                <a:cs typeface="Times New Roman"/>
              </a:rPr>
              <a:t>Free</a:t>
            </a:r>
            <a:r>
              <a:rPr sz="2200" spc="14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2A5C"/>
                </a:solidFill>
                <a:latin typeface="Times New Roman"/>
                <a:cs typeface="Times New Roman"/>
              </a:rPr>
              <a:t>- 0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1521250"/>
            <a:ext cx="270847" cy="1605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33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332" y="3563459"/>
            <a:ext cx="315372" cy="696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388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892" y="4575981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84272" y="5392309"/>
            <a:ext cx="225148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spc="57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900" baseline="36686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  <a:r>
              <a:rPr sz="2900" spc="199" baseline="3668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∈</a:t>
            </a:r>
            <a:r>
              <a:rPr sz="2650" spc="8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11" dirty="0">
                <a:solidFill>
                  <a:srgbClr val="002060"/>
                </a:solidFill>
                <a:latin typeface="HELNPA+Cambria Math"/>
                <a:cs typeface="HELNPA+Cambria Math"/>
              </a:rPr>
              <a:t>{0,1}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534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70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1663" y="1564037"/>
            <a:ext cx="14347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IWCTDA+Cambria Math"/>
                <a:cs typeface="IWCTDA+Cambria Math"/>
              </a:rPr>
              <a:t>1</a:t>
            </a:r>
            <a:r>
              <a:rPr sz="2650" spc="-5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WCTDA+Cambria Math"/>
                <a:cs typeface="IWCTDA+Cambria Math"/>
              </a:rPr>
              <a:t>−</a:t>
            </a:r>
            <a:r>
              <a:rPr sz="2650" spc="-6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65469" y="2368760"/>
            <a:ext cx="230513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40369" y="2368760"/>
            <a:ext cx="230513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6892" y="2415919"/>
            <a:ext cx="3895863" cy="343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5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2400" spc="9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3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2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400" spc="20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5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22084" y="2542496"/>
            <a:ext cx="250531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36841" y="2542496"/>
            <a:ext cx="250531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89365" y="2542495"/>
            <a:ext cx="110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1: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lang="en-US" altLang="ja-JP"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5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3061" y="2601027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80966" y="2601027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1221" y="2657911"/>
            <a:ext cx="47404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5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2400" spc="9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34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  <a:r>
              <a:rPr sz="2400" spc="5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WCTDA+Cambria Math"/>
                <a:cs typeface="IWCTDA+Cambria Math"/>
              </a:rPr>
              <a:t>1</a:t>
            </a:r>
            <a:r>
              <a:rPr sz="2400" spc="-6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76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2400" spc="-76" dirty="0" smtClean="0">
                <a:solidFill>
                  <a:srgbClr val="002060"/>
                </a:solidFill>
                <a:latin typeface="Times New Roman"/>
                <a:cs typeface="Times New Roman"/>
              </a:rPr>
              <a:t>- </a:t>
            </a:r>
            <a:r>
              <a:rPr sz="2400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509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400" spc="97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34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42057" y="2774762"/>
            <a:ext cx="437849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529963" y="2774762"/>
            <a:ext cx="437849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44589" y="2828102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56680" y="2855450"/>
            <a:ext cx="2716160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2400" spc="12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푝(푦</a:t>
            </a:r>
            <a:r>
              <a:rPr sz="2400" spc="2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31913" y="2982027"/>
            <a:ext cx="128071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sz="1750" spc="16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50" spc="11" dirty="0">
                <a:solidFill>
                  <a:srgbClr val="002060"/>
                </a:solidFill>
                <a:latin typeface="IOKPWA+Cambria Math"/>
                <a:cs typeface="IOKPWA+Cambria Math"/>
              </a:rPr>
              <a:t>1: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lang="en-US" altLang="ja-JP"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1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0654" y="4091499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86697" y="4091499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40423" y="4138658"/>
            <a:ext cx="3668914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9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400" spc="97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3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2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400" spc="1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4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67269" y="4265235"/>
            <a:ext cx="250397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082026" y="4265235"/>
            <a:ext cx="250397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35693" y="4265235"/>
            <a:ext cx="99985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spc="11" dirty="0">
                <a:solidFill>
                  <a:srgbClr val="002060"/>
                </a:solidFill>
                <a:latin typeface="IOKPWA+Cambria Math"/>
                <a:cs typeface="IOKPWA+Cambria Math"/>
              </a:rPr>
              <a:t>1: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lang="en-US" altLang="ja-JP"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1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39158" y="4463355"/>
            <a:ext cx="1360123" cy="434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52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4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600" baseline="3650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  <a:r>
              <a:rPr sz="2600" spc="260" baseline="365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600" baseline="-2050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05938" y="4507720"/>
            <a:ext cx="32236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591297" y="4513646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030466" y="4540994"/>
            <a:ext cx="2487179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푚</a:t>
            </a:r>
            <a:r>
              <a:rPr sz="2400" spc="120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002060"/>
                </a:solidFill>
                <a:latin typeface="IOKPWA+Cambria Math"/>
                <a:cs typeface="IOKPWA+Cambria Math"/>
              </a:rPr>
              <a:t>푝(푦</a:t>
            </a:r>
            <a:r>
              <a:rPr sz="2400" spc="2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5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78621" y="4667570"/>
            <a:ext cx="133509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sz="1750" spc="167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5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1: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lang="en-US" altLang="ja-JP"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5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3892" y="4737844"/>
            <a:ext cx="1951931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logit</a:t>
            </a:r>
            <a:r>
              <a:rPr sz="2400" spc="40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10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  <a:r>
              <a:rPr sz="2400" spc="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log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999988" y="4742162"/>
            <a:ext cx="380107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=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540760" y="4942060"/>
            <a:ext cx="110290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WCTDA+Cambria Math"/>
                <a:cs typeface="IWCTDA+Cambria Math"/>
              </a:rPr>
              <a:t>1</a:t>
            </a:r>
            <a:r>
              <a:rPr sz="2400" spc="-6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ja-JP" altLang="en-US" sz="2400" dirty="0">
                <a:solidFill>
                  <a:srgbClr val="002060"/>
                </a:solidFill>
                <a:latin typeface="IWCTDA+Cambria Math"/>
                <a:cs typeface="Times New Roman"/>
              </a:rPr>
              <a:t>－</a:t>
            </a:r>
            <a:r>
              <a:rPr sz="2400" spc="-74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326382" y="4928175"/>
            <a:ext cx="1317029" cy="39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4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-50057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3600" spc="211" baseline="-5005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spc="17" baseline="-50057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  <a:r>
              <a:rPr sz="1750" spc="4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baseline="-50057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124954" y="4928175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999473" y="4947987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326123" y="4975097"/>
            <a:ext cx="3896117" cy="343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5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2400" spc="98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3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푦</a:t>
            </a:r>
            <a:r>
              <a:rPr sz="2400" spc="12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푝(푚</a:t>
            </a:r>
            <a:r>
              <a:rPr sz="2400" spc="20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5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474208" y="5101673"/>
            <a:ext cx="438200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1:푡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81569" y="5101673"/>
            <a:ext cx="250531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196326" y="5101673"/>
            <a:ext cx="250531" cy="26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348850" y="5101673"/>
            <a:ext cx="114840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sz="175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1: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lang="en-US" altLang="ja-JP"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5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5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04073" y="5350577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푖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916166" y="5377949"/>
            <a:ext cx="2716160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  <a:r>
              <a:rPr sz="2400" spc="4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¬푚</a:t>
            </a:r>
            <a:r>
              <a:rPr sz="2400" spc="12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2060"/>
                </a:solidFill>
                <a:latin typeface="IOKPWA+Cambria Math"/>
                <a:cs typeface="IOKPWA+Cambria Math"/>
              </a:rPr>
              <a:t>푝(푦</a:t>
            </a:r>
            <a:r>
              <a:rPr sz="2400" spc="2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|푦</a:t>
            </a:r>
            <a:r>
              <a:rPr sz="2400" spc="394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OKPWA+Cambria Math"/>
                <a:cs typeface="IOKPWA+Cambria Math"/>
              </a:rPr>
              <a:t>)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391396" y="5504526"/>
            <a:ext cx="133474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IOKPWA+Cambria Math"/>
                <a:cs typeface="IOKPWA+Cambria Math"/>
              </a:rPr>
              <a:t>푡</a:t>
            </a:r>
            <a:r>
              <a:rPr sz="1750" spc="16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50" spc="11" dirty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:푡</a:t>
            </a:r>
            <a:r>
              <a:rPr lang="en-US" altLang="ja-JP"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‐</a:t>
            </a:r>
            <a:r>
              <a:rPr sz="1750" spc="11" dirty="0" smtClean="0">
                <a:solidFill>
                  <a:srgbClr val="002060"/>
                </a:solidFill>
                <a:latin typeface="IOKPWA+Cambria Math"/>
                <a:cs typeface="IOKPWA+Cambria Math"/>
              </a:rPr>
              <a:t>1</a:t>
            </a:r>
            <a:endParaRPr sz="1750" spc="11" dirty="0">
              <a:solidFill>
                <a:srgbClr val="002060"/>
              </a:solidFill>
              <a:latin typeface="IOKPWA+Cambria Math"/>
              <a:cs typeface="IOKPWA+Cambria Math"/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169" y="1363537"/>
            <a:ext cx="7865618" cy="852257"/>
          </a:xfrm>
          <a:prstGeom prst="rect">
            <a:avLst/>
          </a:prstGeom>
        </p:spPr>
      </p:pic>
      <p:sp>
        <p:nvSpPr>
          <p:cNvPr id="45" name="テキスト ボックス 44"/>
          <p:cNvSpPr txBox="1"/>
          <p:nvPr/>
        </p:nvSpPr>
        <p:spPr>
          <a:xfrm>
            <a:off x="-26738" y="2306304"/>
            <a:ext cx="13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元々のスライドの式：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296169" y="1124744"/>
            <a:ext cx="129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正しい式：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069026" y="2163664"/>
            <a:ext cx="31366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Slides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の式は間違っている（でもその後の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slide</a:t>
            </a:r>
            <a:r>
              <a:rPr lang="ja-JP" altLang="en-US" dirty="0" err="1">
                <a:solidFill>
                  <a:srgbClr val="000000"/>
                </a:solidFill>
                <a:latin typeface="TEUSEH+HelveticaNeue"/>
              </a:rPr>
              <a:t>に修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正された）。証拠：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  <a:hlinkClick r:id="rId4"/>
              </a:rPr>
              <a:t>http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  <a:hlinkClick r:id="rId4"/>
              </a:rPr>
              <a:t>://ais.informatik.uni-freiburg.de/teaching/ws17/mapping/pdf/slam10-gridmaps.pdf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118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4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20946" y="3266726"/>
            <a:ext cx="2159763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11" dirty="0">
                <a:solidFill>
                  <a:srgbClr val="002060"/>
                </a:solidFill>
                <a:latin typeface="IOKPWA+Cambria Math"/>
                <a:cs typeface="IOKPWA+Cambria Math"/>
              </a:rPr>
              <a:t>¬푝</a:t>
            </a:r>
            <a:r>
              <a:rPr sz="2650" spc="32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WCTDA+Cambria Math"/>
                <a:cs typeface="IWCTDA+Cambria Math"/>
              </a:rPr>
              <a:t>1</a:t>
            </a:r>
            <a:r>
              <a:rPr sz="2650" spc="-6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ja-JP" altLang="en-US" sz="2650" dirty="0">
                <a:solidFill>
                  <a:srgbClr val="002060"/>
                </a:solidFill>
                <a:latin typeface="IWCTDA+Cambria Math"/>
                <a:cs typeface="Times New Roman"/>
              </a:rPr>
              <a:t>－</a:t>
            </a:r>
            <a:r>
              <a:rPr sz="2650" spc="-60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IOKPWA+Cambria Math"/>
                <a:cs typeface="IOKPWA+Cambria Math"/>
              </a:rPr>
              <a:t>푝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13892" y="503927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063502"/>
            <a:ext cx="6381750" cy="1000125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3846583"/>
            <a:ext cx="7753350" cy="115252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5534025"/>
            <a:ext cx="10096500" cy="13239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9631509" y="4149080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3</a:t>
            </a:r>
            <a:r>
              <a:rPr lang="ja-JP" altLang="en-US" dirty="0">
                <a:solidFill>
                  <a:srgbClr val="FF0000"/>
                </a:solidFill>
                <a:latin typeface="TEUSEH+HelveticaNeue"/>
              </a:rPr>
              <a:t>つ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logit</a:t>
            </a:r>
            <a:r>
              <a:rPr lang="ja-JP" altLang="en-US" dirty="0">
                <a:solidFill>
                  <a:srgbClr val="FF0000"/>
                </a:solidFill>
                <a:latin typeface="TEUSEH+HelveticaNeue"/>
              </a:rPr>
              <a:t>になっている 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！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8112224" y="6229349"/>
                <a:ext cx="395582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MAVFHF+PingFangSC-Regular"/>
                  </a:rPr>
                  <a:t>の</a:t>
                </a:r>
                <a:r>
                  <a:rPr lang="ja-JP" altLang="en-US" dirty="0">
                    <a:solidFill>
                      <a:srgbClr val="000000"/>
                    </a:solidFill>
                    <a:latin typeface="MAVFHF+PingFangSC-Regular"/>
                  </a:rPr>
                  <a:t>書き⽅は⾯⽩</a:t>
                </a:r>
                <a:r>
                  <a:rPr lang="ja-JP" altLang="en-US" dirty="0" err="1">
                    <a:solidFill>
                      <a:srgbClr val="000000"/>
                    </a:solidFill>
                    <a:latin typeface="MAVFHF+PingFangSC-Regular"/>
                  </a:rPr>
                  <a:t>い</a:t>
                </a:r>
                <a:r>
                  <a:rPr lang="ja-JP" altLang="en-US" dirty="0">
                    <a:solidFill>
                      <a:srgbClr val="000000"/>
                    </a:solidFill>
                    <a:latin typeface="MAVFHF+PingFangSC-Regular"/>
                  </a:rPr>
                  <a:t>！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prior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の考え⽅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!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229349"/>
                <a:ext cx="3955827" cy="381515"/>
              </a:xfrm>
              <a:prstGeom prst="rect">
                <a:avLst/>
              </a:prstGeom>
              <a:blipFill>
                <a:blip r:embed="rId6"/>
                <a:stretch>
                  <a:fillRect t="-14516" r="-154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3892" y="2993815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916832"/>
            <a:ext cx="5832648" cy="672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13892" y="942910"/>
                <a:ext cx="42476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measurement model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だから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！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2" y="942910"/>
                <a:ext cx="4247638" cy="392993"/>
              </a:xfrm>
              <a:prstGeom prst="rect">
                <a:avLst/>
              </a:prstGeom>
              <a:blipFill>
                <a:blip r:embed="rId4"/>
                <a:stretch>
                  <a:fillRect l="-1148" t="-12500" b="-15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513683" y="1196752"/>
                <a:ext cx="926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at cell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3" y="1196752"/>
                <a:ext cx="926151" cy="369332"/>
              </a:xfrm>
              <a:prstGeom prst="rect">
                <a:avLst/>
              </a:prstGeom>
              <a:blipFill>
                <a:blip r:embed="rId5"/>
                <a:stretch>
                  <a:fillRect l="-5960" t="-13115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7392144" y="1916832"/>
            <a:ext cx="4799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initial belief represents the baseline belief that a grid cell is occupied, which is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usually set to 50% uniformly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It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shows up in this equation at every time step, which is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 bit surprising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but is simply a result of the derivation and adjusts the addition of the first two terms to ensure the updated belief is consistent with the log odds form.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47728" y="2993815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due to logit </a:t>
            </a:r>
            <a:endParaRPr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80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83686" y="3266127"/>
            <a:ext cx="244838" cy="26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4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4A66AC"/>
                </a:solidFill>
                <a:latin typeface="Arial Narrow"/>
                <a:cs typeface="Arial Narrow"/>
              </a:rPr>
              <a:t>–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385325" y="1332334"/>
            <a:ext cx="480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つまり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measurement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から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grid cell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が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occupied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確率を出せる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model 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！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423592" y="22768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ray tracing which will significantly reduce computational requirements for the inverse measurement model.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25607" y="3059667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今回の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Lesson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はちょっとミスが多いと思う。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143672" y="1521250"/>
            <a:ext cx="4241653" cy="424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3892" y="2586907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46854" y="3843671"/>
            <a:ext cx="1290622" cy="429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QVABWF+Cambria Math"/>
                <a:cs typeface="QVABWF+Cambria Math"/>
              </a:rPr>
              <a:t>푝</a:t>
            </a:r>
            <a:r>
              <a:rPr sz="2650" spc="5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QVABWF+Cambria Math"/>
                <a:cs typeface="QVABWF+Cambria Math"/>
              </a:rPr>
              <a:t>푦</a:t>
            </a:r>
            <a:r>
              <a:rPr sz="2650" spc="11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57" dirty="0">
                <a:solidFill>
                  <a:srgbClr val="002060"/>
                </a:solidFill>
                <a:latin typeface="QVABWF+Cambria Math"/>
                <a:cs typeface="QVABWF+Cambria Math"/>
              </a:rPr>
              <a:t>푚</a:t>
            </a:r>
            <a:r>
              <a:rPr sz="2900" baseline="36679" dirty="0">
                <a:solidFill>
                  <a:srgbClr val="002060"/>
                </a:solidFill>
                <a:latin typeface="QVABWF+Cambria Math"/>
                <a:cs typeface="QVABWF+Cambria Math"/>
              </a:rPr>
              <a:t>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71110" y="4035695"/>
            <a:ext cx="261271" cy="285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QVABWF+Cambria Math"/>
                <a:cs typeface="QVABWF+Cambria Math"/>
              </a:rPr>
              <a:t>푡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6332" y="476310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892" y="5098713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56" y="1307327"/>
            <a:ext cx="6419850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112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332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306080"/>
            <a:ext cx="5243416" cy="543007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5" y="3954232"/>
            <a:ext cx="5112568" cy="61071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710" y="5325990"/>
            <a:ext cx="840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Most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today will also return a no echo signal, if a particular beam does not return an echo, indicating the absence of any object within range in that direction.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will make an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assumption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here that the entire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 measurements from a single rotation of the sensor is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measured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at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same instant in time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ja-JP" altLang="en-US" dirty="0"/>
              <a:t>本当は⾞の動きを考えて</a:t>
            </a:r>
            <a:r>
              <a:rPr lang="en-US" altLang="ja-JP" dirty="0"/>
              <a:t>measurements</a:t>
            </a:r>
            <a:r>
              <a:rPr lang="ja-JP" altLang="en-US" dirty="0"/>
              <a:t>を調整しないといけない。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9480376" y="2757446"/>
            <a:ext cx="249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We construct a temporary occupancy grid that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encompasses the maximum range of the beams in all directions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98691" y="3435003"/>
            <a:ext cx="159750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3000" spc="-100" baseline="28137" dirty="0">
                <a:solidFill>
                  <a:srgbClr val="000000"/>
                </a:solidFill>
                <a:latin typeface="QVABWF+Cambria Math"/>
                <a:cs typeface="QVABWF+Cambria Math"/>
              </a:rPr>
              <a:t>ℱ</a:t>
            </a:r>
            <a:r>
              <a:rPr sz="1450" dirty="0">
                <a:solidFill>
                  <a:srgbClr val="000000"/>
                </a:solidFill>
                <a:latin typeface="QVABWF+Cambria Math"/>
                <a:cs typeface="QVABWF+Cambria Math"/>
              </a:rPr>
              <a:t>푣푒ℎ푖푐</a:t>
            </a:r>
            <a:r>
              <a:rPr sz="1450" dirty="0">
                <a:solidFill>
                  <a:srgbClr val="000000"/>
                </a:solidFill>
                <a:latin typeface="TWUTCB+Cambria Math"/>
                <a:cs typeface="TWUTCB+Cambria Math"/>
              </a:rPr>
              <a:t>푙</a:t>
            </a:r>
            <a:r>
              <a:rPr sz="1450" dirty="0">
                <a:solidFill>
                  <a:srgbClr val="000000"/>
                </a:solidFill>
                <a:latin typeface="QVABWF+Cambria Math"/>
                <a:cs typeface="QVABWF+Cambria Math"/>
              </a:rPr>
              <a:t>푒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55314" y="6242210"/>
            <a:ext cx="16664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(</a:t>
            </a:r>
            <a:r>
              <a:rPr sz="2000" dirty="0">
                <a:solidFill>
                  <a:srgbClr val="000000"/>
                </a:solidFill>
                <a:latin typeface="TWUTCB+Cambria Math"/>
                <a:cs typeface="TWUTCB+Cambria Math"/>
              </a:rPr>
              <a:t>푥</a:t>
            </a:r>
            <a:r>
              <a:rPr sz="2000" spc="13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,</a:t>
            </a:r>
            <a:r>
              <a:rPr sz="2000" spc="-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푦</a:t>
            </a:r>
            <a:r>
              <a:rPr sz="2000" spc="13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,</a:t>
            </a:r>
            <a:r>
              <a:rPr sz="2000" spc="-1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휃</a:t>
            </a:r>
            <a:r>
              <a:rPr sz="2000" spc="130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86963" y="6352009"/>
            <a:ext cx="1313534" cy="224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QVABWF+Cambria Math"/>
                <a:cs typeface="QVABWF+Cambria Math"/>
              </a:rPr>
              <a:t>1,푡</a:t>
            </a:r>
            <a:r>
              <a:rPr sz="1450" spc="1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50" spc="14" dirty="0">
                <a:solidFill>
                  <a:srgbClr val="000000"/>
                </a:solidFill>
                <a:latin typeface="QVABWF+Cambria Math"/>
                <a:cs typeface="QVABWF+Cambria Math"/>
              </a:rPr>
              <a:t>1,푡</a:t>
            </a:r>
            <a:r>
              <a:rPr sz="1450" spc="1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0000"/>
                </a:solidFill>
                <a:latin typeface="QVABWF+Cambria Math"/>
                <a:cs typeface="QVABWF+Cambria Math"/>
              </a:rPr>
              <a:t>1,푡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6230" y="6437892"/>
            <a:ext cx="33010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QVABWF+Cambria Math"/>
                <a:cs typeface="QVABWF+Cambria Math"/>
              </a:rPr>
              <a:t>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20342" y="6543119"/>
            <a:ext cx="559469" cy="224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ts val="0"/>
              </a:spcBef>
              <a:spcAft>
                <a:spcPts val="0"/>
              </a:spcAft>
            </a:pPr>
            <a:r>
              <a:rPr sz="1450" spc="12" dirty="0">
                <a:solidFill>
                  <a:srgbClr val="000000"/>
                </a:solidFill>
                <a:latin typeface="TWUTCB+Cambria Math"/>
                <a:cs typeface="TWUTCB+Cambria Math"/>
              </a:rPr>
              <a:t>푚</a:t>
            </a:r>
            <a:r>
              <a:rPr sz="1450" dirty="0">
                <a:solidFill>
                  <a:srgbClr val="000000"/>
                </a:solidFill>
                <a:latin typeface="QVABWF+Cambria Math"/>
                <a:cs typeface="QVABWF+Cambria Math"/>
              </a:rPr>
              <a:t>푎</a:t>
            </a:r>
            <a:r>
              <a:rPr sz="1450" dirty="0">
                <a:solidFill>
                  <a:srgbClr val="000000"/>
                </a:solidFill>
                <a:latin typeface="TWUTCB+Cambria Math"/>
                <a:cs typeface="TWUTCB+Cambria Math"/>
              </a:rPr>
              <a:t>푝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9336360" y="2204864"/>
            <a:ext cx="28556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In practice, this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occupancy grid frame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is set to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vehicle frame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and the map is transformed at each step based on our state estimates.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79264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739" y="2792647"/>
            <a:ext cx="3007005" cy="41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9408368" y="548680"/>
            <a:ext cx="27836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current LiDAR data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を基づいて、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distinct areas of the measurement grid. 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No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information.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None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of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beams had been able to reach.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Low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probability.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all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beams have passed through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this area without encountering anything.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High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probability.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which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has come into contact with an object and has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returned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non maximum range value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1021" y="2739710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A5C"/>
                </a:solidFill>
                <a:latin typeface="QVABWF+Cambria Math"/>
                <a:cs typeface="QVABWF+Cambria Math"/>
              </a:rPr>
              <a:t>푖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3863" y="2739710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A5C"/>
                </a:solidFill>
                <a:latin typeface="QVABWF+Cambria Math"/>
                <a:cs typeface="QVABWF+Cambria Math"/>
              </a:rPr>
              <a:t>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6033" y="2786870"/>
            <a:ext cx="1094269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C"/>
                </a:solidFill>
                <a:latin typeface="QVABWF+Cambria Math"/>
                <a:cs typeface="QVABWF+Cambria Math"/>
              </a:rPr>
              <a:t>(푟</a:t>
            </a:r>
            <a:r>
              <a:rPr sz="2400" spc="2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C"/>
                </a:solidFill>
                <a:latin typeface="QVABWF+Cambria Math"/>
                <a:cs typeface="QVABWF+Cambria Math"/>
              </a:rPr>
              <a:t>,</a:t>
            </a:r>
            <a:r>
              <a:rPr sz="2400" spc="-20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C"/>
                </a:solidFill>
                <a:latin typeface="QVABWF+Cambria Math"/>
                <a:cs typeface="QVABWF+Cambria Math"/>
              </a:rPr>
              <a:t>휙</a:t>
            </a:r>
            <a:r>
              <a:rPr sz="2400" spc="269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C"/>
                </a:solidFill>
                <a:latin typeface="QVABWF+Cambria Math"/>
                <a:cs typeface="QVABWF+Cambria Math"/>
              </a:rPr>
              <a:t>)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509120"/>
            <a:ext cx="10643741" cy="1135791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427" y="2687154"/>
            <a:ext cx="3895725" cy="8858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688288" y="116632"/>
            <a:ext cx="3503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To translate these areas onto the measurement grid,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each grid square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will be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assigned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range and bearing relative to the vehicle’s current location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08095" y="5702008"/>
                <a:ext cx="6096000" cy="7104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 because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vehicle’s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current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location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changes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 are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coordinates 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center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 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TEUSEH+HelveticaNeue"/>
                  </a:rPr>
                  <a:t>grid cell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95" y="5702008"/>
                <a:ext cx="6096000" cy="710451"/>
              </a:xfrm>
              <a:prstGeom prst="rect">
                <a:avLst/>
              </a:prstGeom>
              <a:blipFill>
                <a:blip r:embed="rId5"/>
                <a:stretch>
                  <a:fillRect l="-700" t="-6838" b="-51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112224" y="5702008"/>
                <a:ext cx="2376264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は車の</a:t>
                </a:r>
                <a:r>
                  <a:rPr kumimoji="1" lang="en-US" altLang="ja-JP" dirty="0" smtClean="0"/>
                  <a:t>yaw</a:t>
                </a:r>
                <a:r>
                  <a:rPr kumimoji="1" lang="ja-JP" altLang="en-US" dirty="0" smtClean="0"/>
                  <a:t>角だ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5702008"/>
                <a:ext cx="2376264" cy="381515"/>
              </a:xfrm>
              <a:prstGeom prst="rect">
                <a:avLst/>
              </a:prstGeom>
              <a:blipFill>
                <a:blip r:embed="rId6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8286427" y="3356992"/>
            <a:ext cx="371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１つの</a:t>
            </a:r>
            <a:r>
              <a:rPr kumimoji="1" lang="en-US" altLang="ja-JP" dirty="0" smtClean="0"/>
              <a:t>beam</a:t>
            </a:r>
            <a:r>
              <a:rPr kumimoji="1" lang="ja-JP" altLang="en-US" dirty="0" smtClean="0"/>
              <a:t>（比較対象）と紐づくため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668043" cy="852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TKSJBG+Cambria Math"/>
                <a:cs typeface="TKSJBG+Cambria Math"/>
              </a:rPr>
              <a:t>훂</a:t>
            </a:r>
          </a:p>
          <a:p>
            <a:pPr marL="0" marR="0">
              <a:lnSpc>
                <a:spcPts val="2976"/>
              </a:lnSpc>
              <a:spcBef>
                <a:spcPts val="40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TKSJBG+Cambria Math"/>
                <a:cs typeface="TKSJBG+Cambria Math"/>
              </a:rPr>
              <a:t>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4602" y="3600574"/>
            <a:ext cx="376370" cy="36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A5C"/>
                </a:solidFill>
                <a:latin typeface="TKSJBG+Cambria Math"/>
                <a:cs typeface="TKSJBG+Cambria Math"/>
              </a:rPr>
              <a:t>휷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367808" y="1521250"/>
            <a:ext cx="864096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67808" y="1916832"/>
            <a:ext cx="864096" cy="456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959071"/>
            <a:ext cx="272448" cy="1956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3016"/>
              </a:lnSpc>
              <a:spcBef>
                <a:spcPts val="907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8241" y="2733615"/>
            <a:ext cx="1715867" cy="390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7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  <a:r>
              <a:rPr sz="2600" baseline="36499" dirty="0">
                <a:solidFill>
                  <a:srgbClr val="002060"/>
                </a:solidFill>
                <a:latin typeface="QVABWF+Cambria Math"/>
                <a:cs typeface="QVABWF+Cambria Math"/>
              </a:rPr>
              <a:t>푖</a:t>
            </a:r>
            <a:r>
              <a:rPr sz="2600" spc="176" baseline="364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QVABWF+Cambria Math"/>
                <a:cs typeface="QVABWF+Cambria Math"/>
              </a:rPr>
              <a:t>&gt;</a:t>
            </a:r>
            <a:r>
              <a:rPr sz="2400" spc="7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QVABWF+Cambria Math"/>
                <a:cs typeface="QVABWF+Cambria Math"/>
              </a:rPr>
              <a:t>min</a:t>
            </a:r>
            <a:r>
              <a:rPr sz="2400" spc="388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  <a:r>
              <a:rPr sz="2600" baseline="36499" dirty="0">
                <a:solidFill>
                  <a:srgbClr val="002060"/>
                </a:solidFill>
                <a:latin typeface="QVABWF+Cambria Math"/>
                <a:cs typeface="QVABWF+Cambria Math"/>
              </a:rPr>
              <a:t>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12033" y="2907351"/>
            <a:ext cx="63185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TWUTCB+Cambria Math"/>
                <a:cs typeface="TWUTCB+Cambria Math"/>
              </a:rPr>
              <a:t>푚</a:t>
            </a:r>
            <a:r>
              <a:rPr sz="1750" dirty="0">
                <a:solidFill>
                  <a:srgbClr val="002060"/>
                </a:solidFill>
                <a:latin typeface="QVABWF+Cambria Math"/>
                <a:cs typeface="QVABWF+Cambria Math"/>
              </a:rPr>
              <a:t>푎푥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94358" y="4260917"/>
            <a:ext cx="26006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QVABWF+Cambria Math"/>
                <a:cs typeface="QVABWF+Cambria Math"/>
              </a:rPr>
              <a:t>푠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83205" y="4270061"/>
            <a:ext cx="26006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QVABWF+Cambria Math"/>
                <a:cs typeface="QVABWF+Cambria Math"/>
              </a:rPr>
              <a:t>푠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28241" y="4317220"/>
            <a:ext cx="986206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  <a:r>
              <a:rPr sz="2400" spc="122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QVABWF+Cambria Math"/>
                <a:cs typeface="QVABWF+Cambria Math"/>
              </a:rPr>
              <a:t>&lt;</a:t>
            </a:r>
            <a:r>
              <a:rPr sz="2400" spc="6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39494" y="4454465"/>
            <a:ext cx="287010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TWUTCB+Cambria Math"/>
                <a:cs typeface="TWUTCB+Cambria Math"/>
              </a:rPr>
              <a:t>푘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11577" y="4443796"/>
            <a:ext cx="631411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TWUTCB+Cambria Math"/>
                <a:cs typeface="TWUTCB+Cambria Math"/>
              </a:rPr>
              <a:t>푚</a:t>
            </a:r>
            <a:r>
              <a:rPr sz="1750" dirty="0">
                <a:solidFill>
                  <a:srgbClr val="002060"/>
                </a:solidFill>
                <a:latin typeface="QVABWF+Cambria Math"/>
                <a:cs typeface="QVABWF+Cambria Math"/>
              </a:rPr>
              <a:t>푎푥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3892" y="5106766"/>
            <a:ext cx="272448" cy="42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28241" y="5950365"/>
            <a:ext cx="887017" cy="361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ts val="0"/>
              </a:spcBef>
              <a:spcAft>
                <a:spcPts val="0"/>
              </a:spcAft>
            </a:pPr>
            <a:r>
              <a:rPr sz="2200" spc="105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  <a:r>
              <a:rPr sz="2400" baseline="36545" dirty="0">
                <a:solidFill>
                  <a:srgbClr val="002060"/>
                </a:solidFill>
                <a:latin typeface="QVABWF+Cambria Math"/>
                <a:cs typeface="QVABWF+Cambria Math"/>
              </a:rPr>
              <a:t>푖</a:t>
            </a:r>
            <a:r>
              <a:rPr sz="2400" spc="158" baseline="365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2060"/>
                </a:solidFill>
                <a:latin typeface="QVABWF+Cambria Math"/>
                <a:cs typeface="QVABWF+Cambria Math"/>
              </a:rPr>
              <a:t>&lt;</a:t>
            </a:r>
            <a:r>
              <a:rPr sz="2200" spc="6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2060"/>
                </a:solidFill>
                <a:latin typeface="QVABWF+Cambria Math"/>
                <a:cs typeface="QVABWF+Cambria Math"/>
              </a:rPr>
              <a:t>푟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32329" y="5941221"/>
            <a:ext cx="301509" cy="420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292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2060"/>
                </a:solidFill>
                <a:latin typeface="QVABWF+Cambria Math"/>
                <a:cs typeface="QVABWF+Cambria Math"/>
              </a:rPr>
              <a:t>푠</a:t>
            </a:r>
          </a:p>
          <a:p>
            <a:pPr marL="0" marR="0">
              <a:lnSpc>
                <a:spcPts val="140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2060"/>
                </a:solidFill>
                <a:latin typeface="TWUTCB+Cambria Math"/>
                <a:cs typeface="TWUTCB+Cambria Math"/>
              </a:rPr>
              <a:t>푘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2573154"/>
            <a:ext cx="2962384" cy="66839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263" y="4153573"/>
            <a:ext cx="3218799" cy="55104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83432" y="11018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このページの内容は講師が教えた内容と全然違うと思うので</a:t>
            </a:r>
            <a:r>
              <a:rPr lang="ja-JP" altLang="en-US" dirty="0" smtClean="0">
                <a:solidFill>
                  <a:srgbClr val="000000"/>
                </a:solidFill>
                <a:latin typeface="MAVFHF+PingFangSC-Regular"/>
              </a:rPr>
              <a:t>、直接に例へ進む。</a:t>
            </a:r>
            <a:r>
              <a:rPr lang="ja-JP" altLang="en-US" dirty="0"/>
              <a:t>正しい内容は</a:t>
            </a:r>
            <a:r>
              <a:rPr lang="ja-JP" altLang="en-US" dirty="0" err="1"/>
              <a:t>次の次の</a:t>
            </a:r>
            <a:r>
              <a:rPr lang="ja-JP" altLang="en-US" dirty="0"/>
              <a:t>スライドへ</a:t>
            </a:r>
            <a:r>
              <a:rPr lang="ja-JP" altLang="en-US" dirty="0" smtClean="0"/>
              <a:t>。</a:t>
            </a:r>
            <a:endParaRPr lang="ja-JP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1996" y="3581397"/>
            <a:ext cx="376370" cy="36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06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2A5C"/>
                </a:solidFill>
                <a:latin typeface="TKSJBG+Cambria Math"/>
                <a:cs typeface="TKSJBG+Cambria Math"/>
              </a:rPr>
              <a:t>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88566" y="3942968"/>
            <a:ext cx="271330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023992" y="116632"/>
                <a:ext cx="616800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MAVFHF+PingFangSC-Regular"/>
                  </a:rPr>
                  <a:t>⼤体</a:t>
                </a:r>
                <a:r>
                  <a:rPr lang="ja-JP" altLang="en-US" dirty="0">
                    <a:solidFill>
                      <a:srgbClr val="000000"/>
                    </a:solidFill>
                    <a:latin typeface="MAVFHF+PingFangSC-Regular"/>
                  </a:rPr>
                  <a:t>のやり⽅は簡単。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TEUSEH+HelveticaNeue"/>
                  </a:rPr>
                  <a:t>lidar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の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measurement (red x)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から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に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よって決まった範囲内に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grid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の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中⼼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があったら、この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grid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は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High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Probability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.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⻆度が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範囲内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だが、距離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𝑚𝑒𝑎𝑠𝑢𝑟𝑒𝑚𝑒𝑛𝑡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以下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だったら、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Low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Probability.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EUSEH+HelveticaNeue"/>
                  </a:rPr>
                  <a:t>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6632"/>
                <a:ext cx="6168008" cy="1477328"/>
              </a:xfrm>
              <a:prstGeom prst="rect">
                <a:avLst/>
              </a:prstGeom>
              <a:blipFill>
                <a:blip r:embed="rId3"/>
                <a:stretch>
                  <a:fillRect l="-395" t="-2893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623392" y="289679"/>
                <a:ext cx="10369152" cy="3999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MAVFHF+PingFangSC-Regular"/>
                  </a:rPr>
                  <a:t>宿題</a:t>
                </a:r>
                <a:r>
                  <a:rPr lang="ja-JP" altLang="en-US" dirty="0">
                    <a:solidFill>
                      <a:srgbClr val="000000"/>
                    </a:solidFill>
                    <a:latin typeface="MAVFHF+PingFangSC-Regular"/>
                  </a:rPr>
                  <a:t>にこれを実現する関数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TEUSEH+HelveticaNeue"/>
                  </a:rPr>
                  <a:t>inverse_scanner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があって、正しい内容が⼊っている： 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#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If the range is greater than the maximum sensor range, or behind our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range measurement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, or is outside of the field of view of the sensor, then no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new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information is available. 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200150" lvl="2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func>
                          <m:funcPr>
                            <m:ctrlP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𝑟𝑚𝑎𝑥</m:t>
                                </m:r>
                                <m:r>
                                  <a:rPr lang="en-US" altLang="ja-JP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𝑚𝑒𝑎𝑠</m:t>
                                </m:r>
                                <m:r>
                                  <m:rPr>
                                    <m:lit/>
                                  </m:rPr>
                                  <a:rPr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|| 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𝑎𝑏𝑠</m:t>
                        </m:r>
                        <m:d>
                          <m:dPr>
                            <m:ctrlP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𝑚𝑒𝑎𝑠</m:t>
                            </m:r>
                            <m:r>
                              <m:rPr>
                                <m:lit/>
                              </m:rP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TEUSEH+HelveticaNeue"/>
                  </a:rPr>
                  <a:t>:</a:t>
                </a:r>
                <a:endParaRPr lang="en-US" altLang="ja-JP" dirty="0" smtClean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657350" lvl="3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#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If the range measurement lied within this cell, it is likely to be an object. 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200150" lvl="2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𝑒𝑙𝑖𝑓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𝑚𝑒𝑎𝑠</m:t>
                    </m:r>
                    <m:r>
                      <m:rPr>
                        <m:lit/>
                      </m:rP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𝑟𝑚𝑎𝑥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&amp;&amp; 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𝑚𝑒𝑎𝑠</m:t>
                        </m:r>
                        <m:r>
                          <m:rPr>
                            <m:lit/>
                          </m:r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TEUSEH+HelveticaNeue"/>
                  </a:rPr>
                  <a:t>: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657350" lvl="3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#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If the cell is in front of the range measurement, it is likely to be empty. 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200150" lvl="2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𝑒𝑙𝑖𝑓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𝑚𝑒𝑎𝑠</m:t>
                    </m:r>
                    <m:r>
                      <m:rPr>
                        <m:lit/>
                      </m:rP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TEUSEH+HelveticaNeue"/>
                  </a:rPr>
                  <a:t>:</a:t>
                </a:r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  <a:p>
                <a:pPr marL="1657350" lvl="3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US" altLang="ja-JP" sz="2400" dirty="0">
                  <a:solidFill>
                    <a:srgbClr val="000000"/>
                  </a:solidFill>
                  <a:latin typeface="TEUSEH+HelveticaNeue"/>
                </a:endParaRPr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89679"/>
                <a:ext cx="10369152" cy="3999621"/>
              </a:xfrm>
              <a:prstGeom prst="rect">
                <a:avLst/>
              </a:prstGeom>
              <a:blipFill>
                <a:blip r:embed="rId2"/>
                <a:stretch>
                  <a:fillRect l="-235" t="-1220" b="-24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295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481626"/>
            <a:ext cx="270847" cy="210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29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259804"/>
            <a:ext cx="315372" cy="664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9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332" y="4311997"/>
            <a:ext cx="315189" cy="956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2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015880" y="10199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originally designed to e</a:t>
            </a:r>
            <a:r>
              <a:rPr lang="en-US" altLang="ja-JP" dirty="0">
                <a:solidFill>
                  <a:srgbClr val="000000"/>
                </a:solidFill>
                <a:latin typeface="JVDIBS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ciently solve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line plotting problem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for displays and printing on the available hardware of the day.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67808" y="3140968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01521" y="3501008"/>
            <a:ext cx="1050063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989876" y="50131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By ray tracing along the beams of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scan, we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reduce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cells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that need to be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processed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and identify them more quickly relying on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integer addition, subtraction and bit shifting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move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through the grid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along the </a:t>
            </a:r>
            <a:r>
              <a:rPr lang="en-US" altLang="ja-JP" dirty="0" err="1">
                <a:solidFill>
                  <a:srgbClr val="FF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 beams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72064" y="548680"/>
            <a:ext cx="2088232" cy="47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99456" y="4869160"/>
            <a:ext cx="3384376" cy="399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423592" y="1916832"/>
            <a:ext cx="2088232" cy="453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703512" y="764704"/>
            <a:ext cx="77285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宿題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Programming Assessment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のお陰で、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occupancy grid maps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を⽣</a:t>
            </a:r>
            <a:r>
              <a:rPr lang="ja-JP" altLang="en-US" dirty="0" err="1">
                <a:solidFill>
                  <a:srgbClr val="000000"/>
                </a:solidFill>
                <a:latin typeface="TEUSEH+HelveticaNeue"/>
              </a:rPr>
              <a:t>成する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4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つステップに直感が できた！ 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pPr marL="342900" indent="-342900">
              <a:buAutoNum type="arabicPeriod"/>
            </a:pPr>
            <a:r>
              <a:rPr lang="en-US" altLang="ja-JP" dirty="0" err="1" smtClean="0">
                <a:solidFill>
                  <a:srgbClr val="000000"/>
                </a:solidFill>
                <a:latin typeface="TEUSEH+HelveticaNeue"/>
              </a:rPr>
              <a:t>get_ranges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() </a:t>
            </a:r>
          </a:p>
          <a:p>
            <a:pPr marL="800100" lvl="1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Gather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range measurements of a moving car’s surroundings using a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scanning function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.</a:t>
            </a:r>
            <a:endParaRPr lang="en-US" altLang="ja-JP" dirty="0">
              <a:solidFill>
                <a:srgbClr val="000000"/>
              </a:solidFill>
              <a:latin typeface="TEUSEH+HelveticaNeue"/>
            </a:endParaRPr>
          </a:p>
          <a:p>
            <a:pPr marL="800100" lvl="1" indent="-342900">
              <a:buAutoNum type="arabicPeriod"/>
            </a:pP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これ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は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measurements</a:t>
            </a:r>
            <a:r>
              <a:rPr lang="ja-JP" altLang="en-US" dirty="0" err="1">
                <a:solidFill>
                  <a:srgbClr val="000000"/>
                </a:solidFill>
                <a:latin typeface="TEUSEH+HelveticaNeue"/>
              </a:rPr>
              <a:t>を模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擬している。結果は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の各⽅向（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bearing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）の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range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返す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。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obstacle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があったら、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obstacle</a:t>
            </a:r>
            <a:r>
              <a:rPr lang="ja-JP" altLang="en-US" dirty="0" err="1">
                <a:solidFill>
                  <a:srgbClr val="000000"/>
                </a:solidFill>
                <a:latin typeface="TEUSEH+HelveticaNeue"/>
              </a:rPr>
              <a:t>までの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距離。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obstacle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がなかったら、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max range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返す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。 </a:t>
            </a:r>
            <a:endParaRPr lang="en-US" altLang="ja-JP" dirty="0">
              <a:solidFill>
                <a:srgbClr val="000000"/>
              </a:solidFill>
              <a:latin typeface="TEUSEH+HelveticaNeue"/>
            </a:endParaRPr>
          </a:p>
          <a:p>
            <a:pPr marL="342900" indent="-342900">
              <a:buAutoNum type="arabicPeriod"/>
            </a:pPr>
            <a:r>
              <a:rPr lang="en-US" altLang="ja-JP" dirty="0" err="1" smtClean="0">
                <a:solidFill>
                  <a:srgbClr val="000000"/>
                </a:solidFill>
                <a:latin typeface="TEUSEH+HelveticaNeue"/>
              </a:rPr>
              <a:t>inverse_scanner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() </a:t>
            </a:r>
          </a:p>
          <a:p>
            <a:pPr marL="800100" lvl="1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Extract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occupancy information from the range measurements using an inverse scanner model. </a:t>
            </a:r>
          </a:p>
          <a:p>
            <a:pPr marL="800100" lvl="1" indent="-342900">
              <a:buAutoNum type="arabicPeriod"/>
            </a:pPr>
            <a:r>
              <a:rPr lang="en-US" altLang="ja-JP" dirty="0" err="1" smtClean="0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ranges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情報から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occupancy grid map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を作る。各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grid cell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に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no information, high probability, low probability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種類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probability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をつける。 </a:t>
            </a:r>
            <a:endParaRPr lang="en-US" altLang="ja-JP" dirty="0">
              <a:solidFill>
                <a:srgbClr val="000000"/>
              </a:solidFill>
              <a:latin typeface="TEUSEH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Perform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log odds updates on an occupancy grids based on incoming measurements. </a:t>
            </a:r>
          </a:p>
          <a:p>
            <a:pPr marL="800100" lvl="1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log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odds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で更新が便利なので。 </a:t>
            </a:r>
            <a:endParaRPr lang="en-US" altLang="ja-JP" dirty="0">
              <a:solidFill>
                <a:srgbClr val="000000"/>
              </a:solidFill>
              <a:latin typeface="TEUSEH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Iteratively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construct a probabilistic occupancy grid from those log odds updates. </a:t>
            </a:r>
          </a:p>
          <a:p>
            <a:pPr marL="800100" lvl="1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log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odds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から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probability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に戻す。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929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374104"/>
            <a:ext cx="315372" cy="104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575720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単語 </a:t>
            </a:r>
            <a:endParaRPr lang="en-US" altLang="ja-JP" dirty="0" smtClean="0">
              <a:solidFill>
                <a:srgbClr val="000000"/>
              </a:solidFill>
              <a:latin typeface="MAVFHF+PingFangSC-Regular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Concave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: A surface that is concave inward in the middle.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Drainage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: Drainage is the system or process by which water or other liquids are drained from a place. 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2316" y="2228670"/>
            <a:ext cx="2133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理由：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make update operations run in real-time. 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336360" y="2996952"/>
            <a:ext cx="28556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This drivable surface comes from the perception modules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コース３で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Semantic Segmentation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を利用して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drivable plane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を予測していた。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 3D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座標は必要。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96199" y="6488667"/>
            <a:ext cx="4295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Semantic Segmentation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利用できるでしょう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764180" y="5847164"/>
            <a:ext cx="1487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これも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rely on perception.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087888" y="260648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センサーフュージョン研修の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Lidar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Obstacle Detection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プロジェクトに</a:t>
            </a:r>
            <a:r>
              <a:rPr lang="en-US" altLang="ja-JP" dirty="0" err="1" smtClean="0">
                <a:solidFill>
                  <a:srgbClr val="000000"/>
                </a:solidFill>
                <a:latin typeface="TEUSEH+HelveticaNeue"/>
              </a:rPr>
              <a:t>Downsampling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, Objects above car height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や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Ground plane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の点群の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Filtering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はやった。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9336" y="335699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Voxel grid filtering</a:t>
            </a:r>
            <a:r>
              <a:rPr kumimoji="1" lang="ja-JP" altLang="en-US" dirty="0" smtClean="0"/>
              <a:t>をやっていた。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2340" y="4104947"/>
            <a:ext cx="2267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http://vml.sakura.ne.jp/koeda/PCL/tutorials/html/voxel_grid.</a:t>
            </a:r>
            <a:r>
              <a:rPr lang="ja-JP" altLang="en-US" dirty="0" smtClean="0">
                <a:hlinkClick r:id="rId3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328" y="4293096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Downsampling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は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available in Point Cloud Library and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OpenCV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580526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Redundant</a:t>
            </a:r>
            <a:r>
              <a:rPr kumimoji="1" lang="ja-JP" altLang="en-US" dirty="0" smtClean="0"/>
              <a:t>の意味：</a:t>
            </a:r>
            <a:r>
              <a:rPr kumimoji="1" lang="en-US" altLang="ja-JP" dirty="0" smtClean="0"/>
              <a:t>Many of the generated points are actually redundant however due to the fact that there are many points that surround them </a:t>
            </a:r>
            <a:r>
              <a:rPr kumimoji="1" lang="en-US" altLang="ja-JP" dirty="0" smtClean="0">
                <a:solidFill>
                  <a:srgbClr val="FF0000"/>
                </a:solidFill>
              </a:rPr>
              <a:t>capturing</a:t>
            </a:r>
            <a:r>
              <a:rPr kumimoji="1" lang="en-US" altLang="ja-JP" dirty="0" smtClean="0"/>
              <a:t> the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same object information</a:t>
            </a:r>
            <a:r>
              <a:rPr kumimoji="1" lang="en-US" altLang="ja-JP" dirty="0" smtClean="0"/>
              <a:t>. In this example, we see a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road sign </a:t>
            </a:r>
            <a:r>
              <a:rPr kumimoji="1" lang="en-US" altLang="ja-JP" dirty="0" smtClean="0"/>
              <a:t>that is densely covered in Lidar points where a small fraction of the points would suffice to indicate the location of the obstacle for Occupancy Grid Mapping.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07368" y="4077072"/>
            <a:ext cx="48245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This filter usually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presumes a flat ground plane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, and so should be aware that this is 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dangerous assumption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to apply blindly. 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TEUSEH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accelerometer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と同じような危なさ。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781647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332" y="3456779"/>
            <a:ext cx="315372" cy="696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388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168008" y="1198084"/>
            <a:ext cx="602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Due to the nature of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scan, many of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concentric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circles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are due to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 hitting the drivable surface.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49315" y="46365"/>
            <a:ext cx="1088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やる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理由（⼤事）：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If the ground plane is not removed, the occupancy grid might have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artifacts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which can result in deadlock in which the car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cannot continue driving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it believes the roadway is blocked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135560" y="889594"/>
            <a:ext cx="4092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variable concavity for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drainage; di</a:t>
            </a:r>
            <a:r>
              <a:rPr lang="en-US" altLang="ja-JP" dirty="0" smtClean="0">
                <a:solidFill>
                  <a:srgbClr val="000000"/>
                </a:solidFill>
                <a:latin typeface="JVDIBS+HelveticaNeue"/>
              </a:rPr>
              <a:t>ff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erent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slopes and bank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angles; curvatures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p:cxnSp>
        <p:nvCxnSpPr>
          <p:cNvPr id="10" name="直線矢印コネクタ 9"/>
          <p:cNvCxnSpPr>
            <a:endCxn id="8" idx="2"/>
          </p:cNvCxnSpPr>
          <p:nvPr/>
        </p:nvCxnSpPr>
        <p:spPr>
          <a:xfrm flipV="1">
            <a:off x="2711624" y="1535925"/>
            <a:ext cx="1470022" cy="124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0" y="4365104"/>
            <a:ext cx="4367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Curbs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have di</a:t>
            </a:r>
            <a:r>
              <a:rPr lang="en-US" altLang="ja-JP" dirty="0">
                <a:solidFill>
                  <a:srgbClr val="000000"/>
                </a:solidFill>
                <a:latin typeface="JVDIBS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erent heights at di</a:t>
            </a:r>
            <a:r>
              <a:rPr lang="en-US" altLang="ja-JP" dirty="0">
                <a:solidFill>
                  <a:srgbClr val="000000"/>
                </a:solidFill>
                <a:latin typeface="JVDIBS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erent locations and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road boundaries are not always clearly defined in </a:t>
            </a:r>
            <a:r>
              <a:rPr lang="en-US" altLang="ja-JP" dirty="0" err="1">
                <a:solidFill>
                  <a:srgbClr val="FF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 data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parts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of the curbs or non-drivable areas being removed as parts of the ground plane. 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例えば歩道が消されら困る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647728" y="3717032"/>
            <a:ext cx="0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2984" y="6209519"/>
            <a:ext cx="7399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The best approach to dealing with this sort of issue is to take advantage of vision, and deep neural networks through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semantic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TEUSEH+HelveticaNeue"/>
              </a:rPr>
              <a:t>segmentation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!</a:t>
            </a:r>
            <a:endParaRPr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007768" y="908720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The task then becomes 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mapping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of the drivable surface detected in the vision data to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point cloud,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masking out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all those points that fall within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projected boundaries of the drivable surface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4739" y="2780928"/>
            <a:ext cx="3007005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0" y="2204864"/>
            <a:ext cx="2423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Perception stack which must detect and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track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all dynamic objects in the scene. </a:t>
            </a:r>
            <a:endParaRPr lang="ja-JP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2773" y="2420888"/>
            <a:ext cx="25095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3D bounding box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of the detected dynamic object is used to remove all the points in the a</a:t>
            </a:r>
            <a:r>
              <a:rPr lang="en-US" altLang="ja-JP" dirty="0">
                <a:solidFill>
                  <a:srgbClr val="000000"/>
                </a:solidFill>
                <a:latin typeface="JVDIBS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ected area.</a:t>
            </a:r>
            <a:endParaRPr lang="ja-JP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604939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07368" y="1052736"/>
            <a:ext cx="416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Perception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の⽅法はまだ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unsatisfactory.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855640" y="3049152"/>
            <a:ext cx="2736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TEUSEH+HelveticaNeue"/>
              </a:rPr>
              <a:t>つまり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tracking</a:t>
            </a:r>
            <a:r>
              <a:rPr lang="ja-JP" altLang="en-US" sz="1600" dirty="0">
                <a:solidFill>
                  <a:srgbClr val="000000"/>
                </a:solidFill>
                <a:latin typeface="TEUSEH+HelveticaNeue"/>
              </a:rPr>
              <a:t>を利⽤。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vehicle</a:t>
            </a:r>
            <a:r>
              <a:rPr lang="ja-JP" altLang="en-US" sz="1600" dirty="0">
                <a:solidFill>
                  <a:srgbClr val="000000"/>
                </a:solidFill>
                <a:latin typeface="TEUSEH+HelveticaNeue"/>
              </a:rPr>
              <a:t>が⽌まっているかをチェック。 </a:t>
            </a:r>
            <a:endParaRPr lang="ja-JP" altLang="en-US" sz="1600" dirty="0"/>
          </a:p>
        </p:txBody>
      </p:sp>
      <p:sp>
        <p:nvSpPr>
          <p:cNvPr id="10" name="正方形/長方形 9"/>
          <p:cNvSpPr/>
          <p:nvPr/>
        </p:nvSpPr>
        <p:spPr>
          <a:xfrm>
            <a:off x="784739" y="2348880"/>
            <a:ext cx="3871101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84739" y="2775590"/>
            <a:ext cx="1206805" cy="36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992" y="252950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MAVFHF+PingFangSC-Regular"/>
              </a:rPr>
              <a:t>解決</a:t>
            </a:r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：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8489" y="505901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MAVFHF+PingFangSC-Regular"/>
              </a:rPr>
              <a:t>解決</a:t>
            </a:r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：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0" y="554103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Rely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on predictions of the moving objects’ motion based on their object tracks.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bounding box is shifted forward along the predicted path, leading to a greater amount of the points of the dynamic object being removed from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most recent </a:t>
            </a:r>
            <a:r>
              <a:rPr lang="en-US" altLang="ja-JP" dirty="0" err="1">
                <a:solidFill>
                  <a:srgbClr val="FF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 scan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removal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処理のデータはいつも最新の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scan, dynamic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object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の予測は以前の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scan 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ベース。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954066"/>
            <a:ext cx="270847" cy="125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364423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199456" y="3621626"/>
            <a:ext cx="1512168" cy="34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99456" y="3989631"/>
            <a:ext cx="1440160" cy="303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4151784" y="0"/>
            <a:ext cx="52565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Several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components of the LIDAR data need to be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filtered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out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before this data can be used to construct an occupancy grid.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first step is to filter all LIDAR points which comprise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ground plane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Next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, all points which appear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above the highest point of the vehicle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are also filtered out. 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840416" y="1844824"/>
            <a:ext cx="23515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TEUSEH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Finally, all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non-static objects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which had been captured by the LIDAR need to be removed. </a:t>
            </a:r>
            <a:endParaRPr lang="ja-JP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1967450"/>
            <a:ext cx="315372" cy="1397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388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355003"/>
            <a:ext cx="270954" cy="8489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7536160" y="332656"/>
            <a:ext cx="46558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While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traditional map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stores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approximate locations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of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roads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, the High Definition Road Maps stores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precise road locations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including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all lanes down to a few centimeters accuracy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また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the High Definition Road Maps store all of the locations of road signs and signals. </a:t>
            </a:r>
            <a:endParaRPr lang="ja-JP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2783632" y="44624"/>
            <a:ext cx="3384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2014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年の論⽂。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OpenDrive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よりは随分新しい！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Lanelet2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: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  <a:hlinkClick r:id="rId3"/>
              </a:rPr>
              <a:t>github.com/fzi-forschungszentrum-informatik/Lanelet2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927648" y="4263332"/>
            <a:ext cx="35283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Due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to this method’s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e</a:t>
            </a:r>
            <a:r>
              <a:rPr lang="en-US" altLang="ja-JP" dirty="0">
                <a:solidFill>
                  <a:srgbClr val="FF0000"/>
                </a:solidFill>
                <a:latin typeface="JVDIBS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ectiveness in storage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and communication of the complex set of information needed for HD mapping, it is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widely used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な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のに、初めて聞いた！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will play a key role in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behavior planning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methods in particular.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143673" y="2276872"/>
            <a:ext cx="2664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for simple retrieval during motion planning tasks. </a:t>
            </a:r>
            <a:endParaRPr lang="ja-JP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952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694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1967450"/>
            <a:ext cx="315372" cy="696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388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28241" y="2648992"/>
            <a:ext cx="261172" cy="61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77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002060"/>
                </a:solidFill>
                <a:latin typeface="EQPBLS+Wingdings"/>
                <a:cs typeface="EQPBLS+Wingdings"/>
              </a:rPr>
              <a:t>▪</a:t>
            </a:r>
          </a:p>
          <a:p>
            <a:pPr marL="0" marR="0">
              <a:lnSpc>
                <a:spcPts val="2077"/>
              </a:lnSpc>
              <a:spcBef>
                <a:spcPts val="308"/>
              </a:spcBef>
              <a:spcAft>
                <a:spcPts val="0"/>
              </a:spcAft>
            </a:pPr>
            <a:r>
              <a:rPr sz="1850" dirty="0">
                <a:solidFill>
                  <a:srgbClr val="002060"/>
                </a:solidFill>
                <a:latin typeface="EQPBLS+Wingdings"/>
                <a:cs typeface="EQPBLS+Wingdings"/>
              </a:rPr>
              <a:t>▪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332" y="3289139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440368" y="0"/>
            <a:ext cx="776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boundary</a:t>
            </a:r>
            <a:r>
              <a:rPr lang="ja-JP" altLang="en-US" dirty="0" err="1">
                <a:solidFill>
                  <a:srgbClr val="000000"/>
                </a:solidFill>
                <a:latin typeface="TEUSEH+HelveticaNeue"/>
              </a:rPr>
              <a:t>って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道路の？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Lane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の？ 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Lane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のです：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  <a:hlinkClick r:id="rId3"/>
              </a:rPr>
              <a:t>github.com/fzi-forschungszentrum-informatik/liblanelet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Boundaries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of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are represented as the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edges of the </a:t>
            </a:r>
            <a:r>
              <a:rPr lang="en-US" altLang="ja-JP" dirty="0" err="1">
                <a:solidFill>
                  <a:srgbClr val="FF0000"/>
                </a:solidFill>
                <a:latin typeface="TEUSEH+HelveticaNeue"/>
              </a:rPr>
              <a:t>lanelet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lane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markings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もしくは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curbs. </a:t>
            </a:r>
            <a:endParaRPr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719736" y="980728"/>
            <a:ext cx="432048" cy="986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7248128" y="5315724"/>
            <a:ext cx="4943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that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might be present at the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end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 of the </a:t>
            </a:r>
            <a:r>
              <a:rPr lang="en-US" altLang="ja-JP" sz="1600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 element, such as a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stop sign line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or a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static sign line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Note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that we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only store a line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for any regulatory element as this is the point that the autonomous vehicle treats as the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active location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for that regulatory element. </a:t>
            </a:r>
            <a:endParaRPr lang="ja-JP" altLang="en-US" sz="1600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2567608" y="2492896"/>
            <a:ext cx="4968552" cy="3456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2711624" y="5085184"/>
            <a:ext cx="37444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Which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come at the end of the </a:t>
            </a:r>
            <a:r>
              <a:rPr lang="en-US" altLang="ja-JP" sz="1600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Represented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as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lines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 which are defined by a set of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co-linear points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Regulation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elements usually require an action or decision to be made. 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sz="1600" dirty="0" smtClean="0">
                <a:solidFill>
                  <a:srgbClr val="000000"/>
                </a:solidFill>
                <a:latin typeface="TEUSEH+HelveticaNeue"/>
              </a:rPr>
              <a:t>例えば</a:t>
            </a:r>
            <a:r>
              <a:rPr lang="ja-JP" altLang="en-US" sz="1600" dirty="0">
                <a:solidFill>
                  <a:srgbClr val="000000"/>
                </a:solidFill>
                <a:latin typeface="TEUSEH+HelveticaNeue"/>
              </a:rPr>
              <a:t>、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Stop line, Tra</a:t>
            </a:r>
            <a:r>
              <a:rPr lang="en-US" altLang="ja-JP" sz="1600" dirty="0">
                <a:solidFill>
                  <a:srgbClr val="000000"/>
                </a:solidFill>
                <a:latin typeface="JVDIBS+HelveticaNeue"/>
              </a:rPr>
              <a:t>ffi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c lights line, Pedestrian crossings.</a:t>
            </a:r>
            <a:endParaRPr lang="ja-JP" altLang="en-US" sz="1600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2711624" y="2852936"/>
            <a:ext cx="1872208" cy="2232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4065069" y="1613118"/>
            <a:ext cx="253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Which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a</a:t>
            </a:r>
            <a:r>
              <a:rPr lang="en-US" altLang="ja-JP" sz="1600" dirty="0">
                <a:solidFill>
                  <a:srgbClr val="000000"/>
                </a:solidFill>
                <a:latin typeface="JVDIBS+HelveticaNeue"/>
              </a:rPr>
              <a:t>ff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ect the entirety of the </a:t>
            </a:r>
            <a:r>
              <a:rPr lang="en-US" altLang="ja-JP" sz="1600" dirty="0" err="1" smtClean="0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.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such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as speed limit. </a:t>
            </a:r>
            <a:endParaRPr lang="en-US" altLang="ja-JP" sz="20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EUSEH+HelveticaNeue"/>
              </a:rPr>
              <a:t>such 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as 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whether this </a:t>
            </a:r>
            <a:r>
              <a:rPr lang="en-US" altLang="ja-JP" sz="1600" dirty="0" err="1">
                <a:solidFill>
                  <a:srgbClr val="FF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 crosses another </a:t>
            </a:r>
            <a:r>
              <a:rPr lang="en-US" altLang="ja-JP" sz="1600" dirty="0" err="1">
                <a:solidFill>
                  <a:srgbClr val="FF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FF0000"/>
                </a:solidFill>
                <a:latin typeface="TEUSEH+HelveticaNeue"/>
              </a:rPr>
              <a:t> as in an intersection or merge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. </a:t>
            </a:r>
            <a:endParaRPr lang="ja-JP" altLang="en-US" sz="1600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2783632" y="2492896"/>
            <a:ext cx="1368152" cy="648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199456" y="3260327"/>
            <a:ext cx="1584176" cy="374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34946" y="3770773"/>
            <a:ext cx="15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区切りの設計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0" y="5085184"/>
            <a:ext cx="2855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This means that a </a:t>
            </a:r>
            <a:r>
              <a:rPr lang="en-US" altLang="ja-JP" sz="1600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 element can be as short as only a few meters in the case of a </a:t>
            </a:r>
            <a:r>
              <a:rPr lang="en-US" altLang="ja-JP" sz="1600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sz="1600" dirty="0">
                <a:solidFill>
                  <a:srgbClr val="000000"/>
                </a:solidFill>
                <a:latin typeface="TEUSEH+HelveticaNeue"/>
              </a:rPr>
              <a:t>, which is part of an intersection, or can be hundreds of meters long for a highway road segment.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80603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14316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332" y="3994498"/>
            <a:ext cx="315372" cy="1046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1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007768" y="3533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Lane boundaries are stored as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a set of points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creating a continuous polygonal line.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320136" y="331586"/>
            <a:ext cx="4871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distance between points can be as fine as a few centimeters, or as coarse as a few meters depending on the smoothness of the polyline in question.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間隔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は⼀定じゃなくてもいい。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ordering of the points defines the direction of travel and heading for the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742950" lvl="1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⽩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線点列の順番はここも⼤事ですね！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0" y="4961182"/>
            <a:ext cx="6431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center line between the two boundaries can be interpolated, which can be used as the desired path of travel for the autonomous vehicle in that lane.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536160" y="4869160"/>
            <a:ext cx="4655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Basepath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点列は特に要らない。⼤事なのは両側境界線点列。しかし、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⾞線の場合、重複の点列を保存するようですね。いや、点列の順番がレーンの進行方向になるので、同じ白線でも、違うレーン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に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は</a:t>
            </a:r>
            <a:r>
              <a:rPr lang="ja-JP" altLang="en-US" dirty="0" smtClean="0">
                <a:solidFill>
                  <a:srgbClr val="000000"/>
                </a:solidFill>
                <a:latin typeface="TEUSEH+HelveticaNeue"/>
              </a:rPr>
              <a:t>違う逆順番で保存する必要があるかも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しれない。</a:t>
            </a:r>
            <a:endParaRPr lang="ja-JP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30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190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374104"/>
            <a:ext cx="315372" cy="104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332" y="4264753"/>
            <a:ext cx="315189" cy="69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78646" y="3627881"/>
            <a:ext cx="25156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7715" y="3801871"/>
            <a:ext cx="25156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B45F06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09331" y="3922902"/>
            <a:ext cx="25156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B45F0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00139" y="4561204"/>
            <a:ext cx="25156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80757" y="5001894"/>
            <a:ext cx="25156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5360" y="9087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Each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has 4 possible connections: 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左右前後。 </a:t>
            </a:r>
            <a:endParaRPr lang="en-US" altLang="ja-JP" sz="2400" dirty="0">
              <a:solidFill>
                <a:srgbClr val="000000"/>
              </a:solidFill>
              <a:latin typeface="TEUSEH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entire </a:t>
            </a:r>
            <a:r>
              <a:rPr lang="en-US" altLang="ja-JP" dirty="0" err="1">
                <a:solidFill>
                  <a:srgbClr val="000000"/>
                </a:solidFill>
                <a:latin typeface="TEUSEH+HelveticaNeue"/>
              </a:rPr>
              <a:t>lanelet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structure is connected in a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directed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graph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, which is the base structure of the HD map. </a:t>
            </a:r>
            <a:endParaRPr lang="ja-JP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068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03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13892" y="476672"/>
            <a:ext cx="543809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719736" y="692696"/>
            <a:ext cx="560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Projection onto a 2D plane. </a:t>
            </a:r>
            <a:r>
              <a:rPr lang="en-US" altLang="ja-JP" dirty="0" smtClean="0">
                <a:solidFill>
                  <a:srgbClr val="000000"/>
                </a:solidFill>
                <a:latin typeface="TEUSEH+HelveticaNeue"/>
              </a:rPr>
              <a:t>Range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Sensor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になっちゃう。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374104"/>
            <a:ext cx="315372" cy="104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400013"/>
            <a:ext cx="315372" cy="104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4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437299"/>
            <a:ext cx="270954" cy="84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4732953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2183584"/>
            <a:ext cx="3155314" cy="560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15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rial Narrow"/>
                <a:cs typeface="Arial Narrow"/>
              </a:rPr>
              <a:t>Additional</a:t>
            </a:r>
            <a:r>
              <a:rPr sz="3600" b="1" spc="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 Narrow"/>
                <a:cs typeface="Arial Narrow"/>
              </a:rPr>
              <a:t>slides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39816" y="587727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Lanelet</a:t>
            </a:r>
            <a:r>
              <a:rPr kumimoji="1" lang="ja-JP" altLang="en-US" dirty="0" err="1" smtClean="0"/>
              <a:t>を習</a:t>
            </a:r>
            <a:r>
              <a:rPr kumimoji="1" lang="ja-JP" altLang="en-US" dirty="0" smtClean="0"/>
              <a:t>得！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7248128" y="188640"/>
            <a:ext cx="44644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MAVFHF+PingFangSC-Regular"/>
              </a:rPr>
              <a:t>残る課題：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LIDAR Data Noise. </a:t>
            </a:r>
            <a:endParaRPr lang="en-US" altLang="ja-JP" dirty="0" smtClean="0">
              <a:solidFill>
                <a:srgbClr val="000000"/>
              </a:solidFill>
              <a:latin typeface="TEUSEH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TEUSEH+HelveticaNeue"/>
              </a:rPr>
              <a:t>- </a:t>
            </a:r>
            <a:r>
              <a:rPr lang="ja-JP" altLang="en-US" dirty="0">
                <a:solidFill>
                  <a:srgbClr val="000000"/>
                </a:solidFill>
                <a:latin typeface="TEUSEH+HelveticaNeue"/>
              </a:rPr>
              <a:t>解決策：</a:t>
            </a:r>
            <a:r>
              <a:rPr lang="en-US" altLang="ja-JP" dirty="0">
                <a:solidFill>
                  <a:srgbClr val="FF0000"/>
                </a:solidFill>
                <a:latin typeface="TEUSEH+HelveticaNeue"/>
              </a:rPr>
              <a:t>Probabilistic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 Occupancy Grid. </a:t>
            </a:r>
            <a:endParaRPr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7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93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5942" y="2339101"/>
            <a:ext cx="229186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spc="57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900" baseline="36679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  <a:r>
              <a:rPr sz="2900" spc="199" baseline="3667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∈</a:t>
            </a:r>
            <a:r>
              <a:rPr sz="2650" spc="1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{0,1}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9470" y="3199256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35730" y="3199256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1676" y="3251486"/>
            <a:ext cx="3668809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37" dirty="0">
                <a:solidFill>
                  <a:srgbClr val="002060"/>
                </a:solidFill>
                <a:latin typeface="HELNPA+Cambria Math"/>
                <a:cs typeface="HELNPA+Cambria Math"/>
              </a:rPr>
              <a:t>푏푒푙</a:t>
            </a:r>
            <a:r>
              <a:rPr sz="2650" spc="153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650" spc="219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=</a:t>
            </a:r>
            <a:r>
              <a:rPr sz="2650" spc="9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27" dirty="0">
                <a:solidFill>
                  <a:srgbClr val="002060"/>
                </a:solidFill>
                <a:latin typeface="HELNPA+Cambria Math"/>
                <a:cs typeface="HELNPA+Cambria Math"/>
              </a:rPr>
              <a:t>푝(푚</a:t>
            </a:r>
            <a:r>
              <a:rPr sz="2650" spc="23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|</a:t>
            </a:r>
            <a:r>
              <a:rPr sz="2650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52" dirty="0">
                <a:solidFill>
                  <a:srgbClr val="002060"/>
                </a:solidFill>
                <a:latin typeface="HELNPA+Cambria Math"/>
                <a:cs typeface="HELNPA+Cambria Math"/>
              </a:rPr>
              <a:t>푦,</a:t>
            </a:r>
            <a:r>
              <a:rPr sz="2650" spc="-26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푥</a:t>
            </a:r>
            <a:r>
              <a:rPr sz="2650" spc="54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36446" y="3391280"/>
            <a:ext cx="261136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892" y="496764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71030" y="5749373"/>
            <a:ext cx="453505" cy="35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2150" spc="20" dirty="0">
                <a:solidFill>
                  <a:srgbClr val="002A5C"/>
                </a:solidFill>
                <a:latin typeface="HELNPA+Cambria Math"/>
                <a:cs typeface="HELNPA+Cambria Math"/>
              </a:rPr>
              <a:t>푚</a:t>
            </a:r>
            <a:r>
              <a:rPr sz="2300" baseline="36279" dirty="0">
                <a:solidFill>
                  <a:srgbClr val="002A5C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84739" y="1521250"/>
            <a:ext cx="3655077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39616" y="4005064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503712" y="4293096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98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724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34210" y="3185540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61995" y="3185540"/>
            <a:ext cx="238955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7940" y="3237770"/>
            <a:ext cx="3997993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37" dirty="0">
                <a:solidFill>
                  <a:srgbClr val="002060"/>
                </a:solidFill>
                <a:latin typeface="HELNPA+Cambria Math"/>
                <a:cs typeface="HELNPA+Cambria Math"/>
              </a:rPr>
              <a:t>푏푒푙</a:t>
            </a:r>
            <a:r>
              <a:rPr sz="2650" spc="15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650" spc="220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33" dirty="0">
                <a:solidFill>
                  <a:srgbClr val="002060"/>
                </a:solidFill>
                <a:latin typeface="HELNPA+Cambria Math"/>
                <a:cs typeface="HELNPA+Cambria Math"/>
              </a:rPr>
              <a:t>푝(푚</a:t>
            </a:r>
            <a:r>
              <a:rPr sz="2650" spc="22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|</a:t>
            </a:r>
            <a:r>
              <a:rPr sz="2650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spc="52" dirty="0">
                <a:solidFill>
                  <a:srgbClr val="002060"/>
                </a:solidFill>
                <a:latin typeface="HELNPA+Cambria Math"/>
                <a:cs typeface="HELNPA+Cambria Math"/>
              </a:rPr>
              <a:t>푦,</a:t>
            </a:r>
            <a:r>
              <a:rPr sz="2650" spc="-26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푥</a:t>
            </a:r>
            <a:r>
              <a:rPr sz="2650" spc="31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ELNPA+Cambria Math"/>
                <a:cs typeface="HELNPA+Cambria Math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62710" y="3377564"/>
            <a:ext cx="261136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66310" y="3377564"/>
            <a:ext cx="469924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VLJDSN+Cambria Math"/>
                <a:cs typeface="VLJDSN+Cambria Math"/>
              </a:rPr>
              <a:t>1</a:t>
            </a:r>
            <a:r>
              <a:rPr sz="1950" dirty="0">
                <a:solidFill>
                  <a:srgbClr val="002060"/>
                </a:solidFill>
                <a:latin typeface="HELNPA+Cambria Math"/>
                <a:cs typeface="HELNPA+Cambria Math"/>
              </a:rPr>
              <a:t>:푡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3022" y="5748671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9239" y="5748671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69230" y="5748671"/>
            <a:ext cx="230406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HELNPA+Cambria Math"/>
                <a:cs typeface="HELNPA+Cambria Math"/>
              </a:rPr>
              <a:t>푖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8860" y="5795830"/>
            <a:ext cx="4277704" cy="34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spc="23" dirty="0">
                <a:solidFill>
                  <a:srgbClr val="002060"/>
                </a:solidFill>
                <a:latin typeface="HELNPA+Cambria Math"/>
                <a:cs typeface="HELNPA+Cambria Math"/>
              </a:rPr>
              <a:t>푏푒푙</a:t>
            </a:r>
            <a:r>
              <a:rPr sz="2400" spc="138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400" spc="194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=</a:t>
            </a:r>
            <a:r>
              <a:rPr sz="2400" spc="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휂푝</a:t>
            </a:r>
            <a:r>
              <a:rPr sz="2400" spc="50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푦</a:t>
            </a:r>
            <a:r>
              <a:rPr sz="2400" spc="1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  <a:r>
              <a:rPr sz="2400" spc="13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23" dirty="0">
                <a:solidFill>
                  <a:srgbClr val="002060"/>
                </a:solidFill>
                <a:latin typeface="HELNPA+Cambria Math"/>
                <a:cs typeface="HELNPA+Cambria Math"/>
              </a:rPr>
              <a:t>푏푒푙</a:t>
            </a:r>
            <a:r>
              <a:rPr sz="2400" spc="36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HELNPA+Cambria Math"/>
                <a:cs typeface="HELNPA+Cambria Math"/>
              </a:rPr>
              <a:t>푚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56436" y="5922407"/>
            <a:ext cx="250397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HELNPA+Cambria Math"/>
                <a:cs typeface="HELNPA+Cambria Math"/>
              </a:rPr>
              <a:t>푡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36417" y="5922407"/>
            <a:ext cx="250397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2060"/>
                </a:solidFill>
                <a:latin typeface="HELNPA+Cambria Math"/>
                <a:cs typeface="HELNPA+Cambria Math"/>
              </a:rPr>
              <a:t>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3786429" y="6009492"/>
                <a:ext cx="806196" cy="230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753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𝑡</m:t>
                      </m:r>
                      <m:r>
                        <a:rPr lang="en-US" altLang="ja-JP" sz="17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VLJDSN+Cambria Math"/>
                        </a:rPr>
                        <m:t>−1</m:t>
                      </m:r>
                    </m:oMath>
                  </m:oMathPara>
                </a14:m>
                <a:endParaRPr sz="1750" dirty="0">
                  <a:solidFill>
                    <a:srgbClr val="002060"/>
                  </a:solidFill>
                  <a:latin typeface="VLJDSN+Cambria Math"/>
                  <a:cs typeface="VLJDSN+Cambria Math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29" y="6009492"/>
                <a:ext cx="806196" cy="230832"/>
              </a:xfrm>
              <a:prstGeom prst="rect">
                <a:avLst/>
              </a:prstGeom>
              <a:blipFill>
                <a:blip r:embed="rId3"/>
                <a:stretch>
                  <a:fillRect t="-210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695400" y="2606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ベイズ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84739" y="1916832"/>
            <a:ext cx="275490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0" y="3582511"/>
                <a:ext cx="53678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MAVFHF+PingFangSC-Regular"/>
                  </a:rPr>
                  <a:t>の</a:t>
                </a:r>
                <a:r>
                  <a:rPr lang="ja-JP" altLang="en-US" dirty="0">
                    <a:solidFill>
                      <a:srgbClr val="000000"/>
                    </a:solidFill>
                    <a:latin typeface="MAVFHF+PingFangSC-Regular"/>
                  </a:rPr>
                  <a:t>値は結局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binary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です。つまり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occupied</a:t>
                </a:r>
                <a:r>
                  <a:rPr lang="ja-JP" altLang="en-US" dirty="0">
                    <a:solidFill>
                      <a:srgbClr val="000000"/>
                    </a:solidFill>
                    <a:latin typeface="TEUSEH+HelveticaNeue"/>
                  </a:rPr>
                  <a:t>かどうか。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2511"/>
                <a:ext cx="5367880" cy="392993"/>
              </a:xfrm>
              <a:prstGeom prst="rect">
                <a:avLst/>
              </a:prstGeom>
              <a:blipFill>
                <a:blip r:embed="rId4"/>
                <a:stretch>
                  <a:fillRect t="-12500" b="-15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5259701" y="5373216"/>
                <a:ext cx="6096000" cy="6789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: the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probability of getting a particular measurement given a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EUSEH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TEUSEH+HelveticaNeue"/>
                  </a:rPr>
                  <a:t>is occupied.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01" y="5373216"/>
                <a:ext cx="6096000" cy="678904"/>
              </a:xfrm>
              <a:prstGeom prst="rect">
                <a:avLst/>
              </a:prstGeom>
              <a:blipFill>
                <a:blip r:embed="rId5"/>
                <a:stretch>
                  <a:fillRect l="-900" t="-5357" r="-300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正方形/長方形 19"/>
          <p:cNvSpPr/>
          <p:nvPr/>
        </p:nvSpPr>
        <p:spPr>
          <a:xfrm>
            <a:off x="6543086" y="5949280"/>
            <a:ext cx="564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We rely on the Markov assumption, that </a:t>
            </a:r>
            <a:r>
              <a:rPr lang="en-US" altLang="ja-JP" dirty="0">
                <a:latin typeface="TEUSEH+HelveticaNeue"/>
              </a:rPr>
              <a:t>all necessary information </a:t>
            </a:r>
            <a:r>
              <a:rPr lang="en-US" altLang="ja-JP" dirty="0">
                <a:solidFill>
                  <a:srgbClr val="000000"/>
                </a:solidFill>
                <a:latin typeface="TEUSEH+HelveticaNeue"/>
              </a:rPr>
              <a:t>for estimating cell occupancy is captured in the belief map at each time step. </a:t>
            </a:r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1673</TotalTime>
  <Words>2715</Words>
  <Application>Microsoft Office PowerPoint</Application>
  <PresentationFormat>ワイド画面</PresentationFormat>
  <Paragraphs>443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82" baseType="lpstr">
      <vt:lpstr>QVABWF+Cambria Math</vt:lpstr>
      <vt:lpstr>IOKPWA+Cambria Math</vt:lpstr>
      <vt:lpstr>TWUTCB+Cambria Math</vt:lpstr>
      <vt:lpstr>Times New Roman</vt:lpstr>
      <vt:lpstr>JVDIBS+HelveticaNeue</vt:lpstr>
      <vt:lpstr>Arial Narrow</vt:lpstr>
      <vt:lpstr>TEUSEH+HelveticaNeue</vt:lpstr>
      <vt:lpstr>MAVFHF+PingFangSC-Regular</vt:lpstr>
      <vt:lpstr>VLJDSN+Cambria Math</vt:lpstr>
      <vt:lpstr>Courier New</vt:lpstr>
      <vt:lpstr>Cambria Math</vt:lpstr>
      <vt:lpstr>TKSJBG+Cambria Math</vt:lpstr>
      <vt:lpstr>IWCTDA+Cambria Math</vt:lpstr>
      <vt:lpstr>Arial</vt:lpstr>
      <vt:lpstr>EQPBLS+Wingdings</vt:lpstr>
      <vt:lpstr>HELNPA+Cambria Math</vt:lpstr>
      <vt:lpstr>ＭＳ Ｐゴシック</vt:lpstr>
      <vt:lpstr>Calibri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64</cp:revision>
  <dcterms:modified xsi:type="dcterms:W3CDTF">2021-02-14T15:12:45Z</dcterms:modified>
</cp:coreProperties>
</file>